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75" r:id="rId4"/>
    <p:sldId id="276" r:id="rId5"/>
    <p:sldId id="258" r:id="rId6"/>
    <p:sldId id="278" r:id="rId7"/>
    <p:sldId id="279" r:id="rId8"/>
    <p:sldId id="261" r:id="rId9"/>
    <p:sldId id="263" r:id="rId10"/>
    <p:sldId id="259" r:id="rId11"/>
    <p:sldId id="269" r:id="rId12"/>
    <p:sldId id="264" r:id="rId13"/>
    <p:sldId id="277" r:id="rId14"/>
    <p:sldId id="265" r:id="rId15"/>
    <p:sldId id="260" r:id="rId16"/>
    <p:sldId id="266" r:id="rId17"/>
    <p:sldId id="270" r:id="rId18"/>
    <p:sldId id="272" r:id="rId19"/>
    <p:sldId id="271"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a Drummond"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92D050"/>
    <a:srgbClr val="FF6006"/>
    <a:srgbClr val="FF2F92"/>
    <a:srgbClr val="70CF94"/>
    <a:srgbClr val="FF2600"/>
    <a:srgbClr val="521B93"/>
    <a:srgbClr val="009193"/>
    <a:srgbClr val="FFA35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p:restoredTop sz="88290"/>
  </p:normalViewPr>
  <p:slideViewPr>
    <p:cSldViewPr snapToGrid="0" snapToObjects="1">
      <p:cViewPr>
        <p:scale>
          <a:sx n="169" d="100"/>
          <a:sy n="169" d="100"/>
        </p:scale>
        <p:origin x="1360" y="6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jessicabrown/Google%20Drive/TB%20Clients/Educopia%20-%20Nexus/Phase%203/Data/Nexus%20LAB%20Data%20Master%20072917.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jessicabrown/Google%20Drive/TB%20Clients/Educopia%20-%20Nexus/Phase%203/Data/Nexus%20LAB%20Data%20Master%20072917.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jessicabrown/Google%20Drive/TB%20Clients/Educopia%20-%20Nexus/Phase%203/Data/Nexus%20LAB%20Data%20Master%200729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Total Respondents by Layer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1"/>
          <c:order val="0"/>
          <c:spPr>
            <a:solidFill>
              <a:srgbClr val="FFA3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'Post&amp;Impa Learner Survey workin'!$I$151:$N$151</c:f>
              <c:strCache>
                <c:ptCount val="6"/>
                <c:pt idx="0">
                  <c:v>Layer 1</c:v>
                </c:pt>
                <c:pt idx="1">
                  <c:v>Layer 2</c:v>
                </c:pt>
                <c:pt idx="2">
                  <c:v>Layer 3</c:v>
                </c:pt>
                <c:pt idx="3">
                  <c:v>Layer 4</c:v>
                </c:pt>
                <c:pt idx="4">
                  <c:v>Layer 5</c:v>
                </c:pt>
                <c:pt idx="5">
                  <c:v>Layer 6</c:v>
                </c:pt>
              </c:strCache>
            </c:strRef>
          </c:cat>
          <c:val>
            <c:numRef>
              <c:f>'Post&amp;Impa Learner Survey workin'!$I$150:$N$150</c:f>
              <c:numCache>
                <c:formatCode>General</c:formatCode>
                <c:ptCount val="6"/>
                <c:pt idx="0">
                  <c:v>104.0</c:v>
                </c:pt>
                <c:pt idx="1">
                  <c:v>43.0</c:v>
                </c:pt>
                <c:pt idx="2">
                  <c:v>5.0</c:v>
                </c:pt>
                <c:pt idx="3">
                  <c:v>61.0</c:v>
                </c:pt>
                <c:pt idx="4">
                  <c:v>50.0</c:v>
                </c:pt>
                <c:pt idx="5">
                  <c:v>30.0</c:v>
                </c:pt>
              </c:numCache>
            </c:numRef>
          </c:val>
        </c:ser>
        <c:dLbls>
          <c:showLegendKey val="0"/>
          <c:showVal val="0"/>
          <c:showCatName val="0"/>
          <c:showSerName val="0"/>
          <c:showPercent val="0"/>
          <c:showBubbleSize val="0"/>
        </c:dLbls>
        <c:gapWidth val="219"/>
        <c:overlap val="-27"/>
        <c:axId val="547088432"/>
        <c:axId val="547090480"/>
      </c:barChart>
      <c:catAx>
        <c:axId val="54708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47090480"/>
        <c:crosses val="autoZero"/>
        <c:auto val="1"/>
        <c:lblAlgn val="ctr"/>
        <c:lblOffset val="100"/>
        <c:noMultiLvlLbl val="0"/>
      </c:catAx>
      <c:valAx>
        <c:axId val="547090480"/>
        <c:scaling>
          <c:orientation val="minMax"/>
        </c:scaling>
        <c:delete val="1"/>
        <c:axPos val="l"/>
        <c:majorGridlines>
          <c:spPr>
            <a:ln w="9525" cap="flat" cmpd="sng" algn="ctr">
              <a:solidFill>
                <a:schemeClr val="tx1">
                  <a:lumMod val="15000"/>
                  <a:lumOff val="85000"/>
                </a:schemeClr>
              </a:solidFill>
              <a:round/>
            </a:ln>
            <a:effectLst/>
          </c:spPr>
        </c:majorGridlines>
        <c:majorTickMark val="none"/>
        <c:minorTickMark val="none"/>
        <c:tickLblPos val="nextTo"/>
        <c:crossAx val="547088432"/>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Mean Scores at Pre- and Post-Program, by Layer</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'Post&amp;Impa Learner Survey workin'!$EG$139</c:f>
              <c:strCache>
                <c:ptCount val="1"/>
                <c:pt idx="0">
                  <c:v>Pre</c:v>
                </c:pt>
              </c:strCache>
            </c:strRef>
          </c:tx>
          <c:spPr>
            <a:solidFill>
              <a:srgbClr val="00919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'Post&amp;Impa Learner Survey workin'!$EF$140:$EF$145</c:f>
              <c:strCache>
                <c:ptCount val="6"/>
                <c:pt idx="0">
                  <c:v>Layer 1</c:v>
                </c:pt>
                <c:pt idx="1">
                  <c:v>Layer 2</c:v>
                </c:pt>
                <c:pt idx="2">
                  <c:v>Layer 3</c:v>
                </c:pt>
                <c:pt idx="3">
                  <c:v>Layer 4</c:v>
                </c:pt>
                <c:pt idx="4">
                  <c:v>Layer 5</c:v>
                </c:pt>
                <c:pt idx="5">
                  <c:v>Layer 6</c:v>
                </c:pt>
              </c:strCache>
            </c:strRef>
          </c:cat>
          <c:val>
            <c:numRef>
              <c:f>'Post&amp;Impa Learner Survey workin'!$EG$140:$EG$145</c:f>
              <c:numCache>
                <c:formatCode>0.00</c:formatCode>
                <c:ptCount val="6"/>
                <c:pt idx="0">
                  <c:v>2.88</c:v>
                </c:pt>
                <c:pt idx="1">
                  <c:v>2.99</c:v>
                </c:pt>
                <c:pt idx="2">
                  <c:v>2.78</c:v>
                </c:pt>
                <c:pt idx="3">
                  <c:v>2.7</c:v>
                </c:pt>
                <c:pt idx="4">
                  <c:v>2.73</c:v>
                </c:pt>
                <c:pt idx="5">
                  <c:v>2.26</c:v>
                </c:pt>
              </c:numCache>
            </c:numRef>
          </c:val>
        </c:ser>
        <c:ser>
          <c:idx val="1"/>
          <c:order val="1"/>
          <c:tx>
            <c:strRef>
              <c:f>'Post&amp;Impa Learner Survey workin'!$EH$139</c:f>
              <c:strCache>
                <c:ptCount val="1"/>
                <c:pt idx="0">
                  <c:v>Post</c:v>
                </c:pt>
              </c:strCache>
            </c:strRef>
          </c:tx>
          <c:spPr>
            <a:solidFill>
              <a:srgbClr val="521B93">
                <a:alpha val="74902"/>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'Post&amp;Impa Learner Survey workin'!$EF$140:$EF$145</c:f>
              <c:strCache>
                <c:ptCount val="6"/>
                <c:pt idx="0">
                  <c:v>Layer 1</c:v>
                </c:pt>
                <c:pt idx="1">
                  <c:v>Layer 2</c:v>
                </c:pt>
                <c:pt idx="2">
                  <c:v>Layer 3</c:v>
                </c:pt>
                <c:pt idx="3">
                  <c:v>Layer 4</c:v>
                </c:pt>
                <c:pt idx="4">
                  <c:v>Layer 5</c:v>
                </c:pt>
                <c:pt idx="5">
                  <c:v>Layer 6</c:v>
                </c:pt>
              </c:strCache>
            </c:strRef>
          </c:cat>
          <c:val>
            <c:numRef>
              <c:f>'Post&amp;Impa Learner Survey workin'!$EH$140:$EH$145</c:f>
              <c:numCache>
                <c:formatCode>0.00</c:formatCode>
                <c:ptCount val="6"/>
                <c:pt idx="0">
                  <c:v>3.51</c:v>
                </c:pt>
                <c:pt idx="1">
                  <c:v>3.52</c:v>
                </c:pt>
                <c:pt idx="3">
                  <c:v>3.44</c:v>
                </c:pt>
                <c:pt idx="4">
                  <c:v>3.0</c:v>
                </c:pt>
                <c:pt idx="5">
                  <c:v>3.36</c:v>
                </c:pt>
              </c:numCache>
            </c:numRef>
          </c:val>
        </c:ser>
        <c:dLbls>
          <c:showLegendKey val="0"/>
          <c:showVal val="0"/>
          <c:showCatName val="0"/>
          <c:showSerName val="0"/>
          <c:showPercent val="0"/>
          <c:showBubbleSize val="0"/>
        </c:dLbls>
        <c:gapWidth val="219"/>
        <c:overlap val="-27"/>
        <c:axId val="547614032"/>
        <c:axId val="547616352"/>
      </c:barChart>
      <c:catAx>
        <c:axId val="547614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47616352"/>
        <c:crosses val="autoZero"/>
        <c:auto val="1"/>
        <c:lblAlgn val="ctr"/>
        <c:lblOffset val="100"/>
        <c:noMultiLvlLbl val="0"/>
      </c:catAx>
      <c:valAx>
        <c:axId val="547616352"/>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crossAx val="547614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a:solidFill>
        <a:schemeClr val="tx1"/>
      </a:solidFill>
    </a:ln>
    <a:effectLst/>
  </c:spPr>
  <c:txPr>
    <a:bodyPr/>
    <a:lstStyle/>
    <a:p>
      <a:pPr>
        <a:defRPr sz="12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dirty="0" smtClean="0"/>
              <a:t>Aggregated</a:t>
            </a:r>
            <a:r>
              <a:rPr lang="en-US" baseline="0" dirty="0" smtClean="0"/>
              <a:t> M</a:t>
            </a:r>
            <a:r>
              <a:rPr lang="en-US" dirty="0" smtClean="0"/>
              <a:t>ean </a:t>
            </a:r>
            <a:r>
              <a:rPr lang="en-US" dirty="0"/>
              <a:t>Scores at Impact Level, by Layer</a:t>
            </a:r>
          </a:p>
        </c:rich>
      </c:tx>
      <c:layout>
        <c:manualLayout>
          <c:xMode val="edge"/>
          <c:yMode val="edge"/>
          <c:x val="0.00534804250182325"/>
          <c:y val="0.0277777777777778"/>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'Post&amp;Impa Learner Survey workin'!$EG$147</c:f>
              <c:strCache>
                <c:ptCount val="1"/>
                <c:pt idx="0">
                  <c:v>Impact</c:v>
                </c:pt>
              </c:strCache>
            </c:strRef>
          </c:tx>
          <c:spPr>
            <a:solidFill>
              <a:srgbClr val="FF600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'Post&amp;Impa Learner Survey workin'!$EF$148:$EF$153</c:f>
              <c:strCache>
                <c:ptCount val="6"/>
                <c:pt idx="0">
                  <c:v>Layer 1</c:v>
                </c:pt>
                <c:pt idx="1">
                  <c:v>Layer 2</c:v>
                </c:pt>
                <c:pt idx="2">
                  <c:v>Layer 3</c:v>
                </c:pt>
                <c:pt idx="3">
                  <c:v>Layer 4</c:v>
                </c:pt>
                <c:pt idx="4">
                  <c:v>Layer 5</c:v>
                </c:pt>
                <c:pt idx="5">
                  <c:v>Layer 6</c:v>
                </c:pt>
              </c:strCache>
            </c:strRef>
          </c:cat>
          <c:val>
            <c:numRef>
              <c:f>'Post&amp;Impa Learner Survey workin'!$EG$148:$EG$153</c:f>
              <c:numCache>
                <c:formatCode>0.00</c:formatCode>
                <c:ptCount val="6"/>
                <c:pt idx="0">
                  <c:v>4.54</c:v>
                </c:pt>
                <c:pt idx="1">
                  <c:v>5.27</c:v>
                </c:pt>
                <c:pt idx="3">
                  <c:v>5.1</c:v>
                </c:pt>
                <c:pt idx="4">
                  <c:v>3.21</c:v>
                </c:pt>
                <c:pt idx="5">
                  <c:v>5.189999999999999</c:v>
                </c:pt>
              </c:numCache>
            </c:numRef>
          </c:val>
        </c:ser>
        <c:dLbls>
          <c:showLegendKey val="0"/>
          <c:showVal val="0"/>
          <c:showCatName val="0"/>
          <c:showSerName val="0"/>
          <c:showPercent val="0"/>
          <c:showBubbleSize val="0"/>
        </c:dLbls>
        <c:gapWidth val="219"/>
        <c:overlap val="-27"/>
        <c:axId val="549732704"/>
        <c:axId val="550002832"/>
      </c:barChart>
      <c:catAx>
        <c:axId val="54973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50002832"/>
        <c:crosses val="autoZero"/>
        <c:auto val="1"/>
        <c:lblAlgn val="ctr"/>
        <c:lblOffset val="100"/>
        <c:noMultiLvlLbl val="0"/>
      </c:catAx>
      <c:valAx>
        <c:axId val="550002832"/>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crossAx val="549732704"/>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sz="12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60575-3D2B-7445-B56B-06B496BD4A74}" type="datetimeFigureOut">
              <a:rPr lang="en-US" smtClean="0"/>
              <a:t>7/31/17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C70F6-34C0-FA4A-A663-F3EDAB758A26}" type="slidenum">
              <a:rPr lang="en-US" smtClean="0"/>
              <a:t>‹#›</a:t>
            </a:fld>
            <a:endParaRPr lang="en-US"/>
          </a:p>
        </p:txBody>
      </p:sp>
    </p:spTree>
    <p:extLst>
      <p:ext uri="{BB962C8B-B14F-4D97-AF65-F5344CB8AC3E}">
        <p14:creationId xmlns:p14="http://schemas.microsoft.com/office/powerpoint/2010/main" val="130700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number of CE/PD offerings</a:t>
            </a:r>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3</a:t>
            </a:fld>
            <a:endParaRPr lang="en-US"/>
          </a:p>
        </p:txBody>
      </p:sp>
    </p:spTree>
    <p:extLst>
      <p:ext uri="{BB962C8B-B14F-4D97-AF65-F5344CB8AC3E}">
        <p14:creationId xmlns:p14="http://schemas.microsoft.com/office/powerpoint/2010/main" val="120598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15</a:t>
            </a:fld>
            <a:endParaRPr lang="en-US"/>
          </a:p>
        </p:txBody>
      </p:sp>
    </p:spTree>
    <p:extLst>
      <p:ext uri="{BB962C8B-B14F-4D97-AF65-F5344CB8AC3E}">
        <p14:creationId xmlns:p14="http://schemas.microsoft.com/office/powerpoint/2010/main" val="1883671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17</a:t>
            </a:fld>
            <a:endParaRPr lang="en-US"/>
          </a:p>
        </p:txBody>
      </p:sp>
    </p:spTree>
    <p:extLst>
      <p:ext uri="{BB962C8B-B14F-4D97-AF65-F5344CB8AC3E}">
        <p14:creationId xmlns:p14="http://schemas.microsoft.com/office/powerpoint/2010/main" val="35754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4</a:t>
            </a:fld>
            <a:endParaRPr lang="en-US"/>
          </a:p>
        </p:txBody>
      </p:sp>
    </p:spTree>
    <p:extLst>
      <p:ext uri="{BB962C8B-B14F-4D97-AF65-F5344CB8AC3E}">
        <p14:creationId xmlns:p14="http://schemas.microsoft.com/office/powerpoint/2010/main" val="1094046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bar chart with L1-6 showing mean, mean/SD in text box</a:t>
            </a:r>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5</a:t>
            </a:fld>
            <a:endParaRPr lang="en-US"/>
          </a:p>
        </p:txBody>
      </p:sp>
    </p:spTree>
    <p:extLst>
      <p:ext uri="{BB962C8B-B14F-4D97-AF65-F5344CB8AC3E}">
        <p14:creationId xmlns:p14="http://schemas.microsoft.com/office/powerpoint/2010/main" val="1874824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bar chart with L1-6 showing mean, mean/SD in text box</a:t>
            </a:r>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6</a:t>
            </a:fld>
            <a:endParaRPr lang="en-US"/>
          </a:p>
        </p:txBody>
      </p:sp>
    </p:spTree>
    <p:extLst>
      <p:ext uri="{BB962C8B-B14F-4D97-AF65-F5344CB8AC3E}">
        <p14:creationId xmlns:p14="http://schemas.microsoft.com/office/powerpoint/2010/main" val="2009541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 = 5 for</a:t>
            </a:r>
            <a:r>
              <a:rPr lang="en-US" baseline="0" dirty="0" smtClean="0"/>
              <a:t> Layer 3</a:t>
            </a:r>
          </a:p>
          <a:p>
            <a:r>
              <a:rPr lang="en-US" baseline="0" dirty="0" smtClean="0"/>
              <a:t>L3 </a:t>
            </a:r>
            <a:r>
              <a:rPr lang="mr-IN" baseline="0" dirty="0" smtClean="0"/>
              <a:t>–</a:t>
            </a:r>
            <a:r>
              <a:rPr lang="en-US" baseline="0" dirty="0" smtClean="0"/>
              <a:t> change to yellow/green</a:t>
            </a:r>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9</a:t>
            </a:fld>
            <a:endParaRPr lang="en-US"/>
          </a:p>
        </p:txBody>
      </p:sp>
    </p:spTree>
    <p:extLst>
      <p:ext uri="{BB962C8B-B14F-4D97-AF65-F5344CB8AC3E}">
        <p14:creationId xmlns:p14="http://schemas.microsoft.com/office/powerpoint/2010/main" val="1338211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NB will write this</a:t>
            </a:r>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10</a:t>
            </a:fld>
            <a:endParaRPr lang="en-US"/>
          </a:p>
        </p:txBody>
      </p:sp>
    </p:spTree>
    <p:extLst>
      <p:ext uri="{BB962C8B-B14F-4D97-AF65-F5344CB8AC3E}">
        <p14:creationId xmlns:p14="http://schemas.microsoft.com/office/powerpoint/2010/main" val="1224496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326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L3: yellow/green</a:t>
            </a:r>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13</a:t>
            </a:fld>
            <a:endParaRPr lang="en-US"/>
          </a:p>
        </p:txBody>
      </p:sp>
    </p:spTree>
    <p:extLst>
      <p:ext uri="{BB962C8B-B14F-4D97-AF65-F5344CB8AC3E}">
        <p14:creationId xmlns:p14="http://schemas.microsoft.com/office/powerpoint/2010/main" val="1340052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4C70F6-34C0-FA4A-A663-F3EDAB758A26}" type="slidenum">
              <a:rPr lang="en-US" smtClean="0"/>
              <a:t>14</a:t>
            </a:fld>
            <a:endParaRPr lang="en-US"/>
          </a:p>
        </p:txBody>
      </p:sp>
    </p:spTree>
    <p:extLst>
      <p:ext uri="{BB962C8B-B14F-4D97-AF65-F5344CB8AC3E}">
        <p14:creationId xmlns:p14="http://schemas.microsoft.com/office/powerpoint/2010/main" val="427285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July 31,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July 31,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July 31,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July 31,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July 31,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July 31,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July 31,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July 31,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July 31,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July 31, 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July 31,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July 31, 2017</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044700" y="5054600"/>
            <a:ext cx="7099300" cy="180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smtClean="0"/>
              <a:t>Nexus </a:t>
            </a:r>
            <a:r>
              <a:rPr lang="en-US" dirty="0" smtClean="0"/>
              <a:t>LAB survey suite</a:t>
            </a:r>
            <a:r>
              <a:rPr lang="en-US" dirty="0"/>
              <a:t> </a:t>
            </a:r>
            <a:r>
              <a:rPr lang="en-US" dirty="0"/>
              <a:t>Validation </a:t>
            </a:r>
            <a:r>
              <a:rPr lang="en-US" dirty="0" smtClean="0"/>
              <a:t>analysis and </a:t>
            </a:r>
            <a:r>
              <a:rPr lang="en-US" dirty="0" smtClean="0"/>
              <a:t>Summary</a:t>
            </a:r>
            <a:endParaRPr lang="en-US" dirty="0"/>
          </a:p>
        </p:txBody>
      </p:sp>
      <p:sp>
        <p:nvSpPr>
          <p:cNvPr id="3" name="Subtitle 2"/>
          <p:cNvSpPr>
            <a:spLocks noGrp="1"/>
          </p:cNvSpPr>
          <p:nvPr>
            <p:ph type="subTitle" idx="1"/>
          </p:nvPr>
        </p:nvSpPr>
        <p:spPr/>
        <p:txBody>
          <a:bodyPr>
            <a:normAutofit fontScale="92500"/>
          </a:bodyPr>
          <a:lstStyle/>
          <a:p>
            <a:r>
              <a:rPr lang="en-US" dirty="0" smtClean="0"/>
              <a:t>Descriptive, Reliability, and Validation Analyses</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4621" y="5497720"/>
            <a:ext cx="1460500" cy="917159"/>
          </a:xfrm>
          <a:prstGeom prst="rect">
            <a:avLst/>
          </a:prstGeom>
        </p:spPr>
      </p:pic>
      <p:pic>
        <p:nvPicPr>
          <p:cNvPr id="8" name="Picture 7"/>
          <p:cNvPicPr>
            <a:picLocks noChangeAspect="1"/>
          </p:cNvPicPr>
          <p:nvPr/>
        </p:nvPicPr>
        <p:blipFill>
          <a:blip r:embed="rId3"/>
          <a:stretch>
            <a:fillRect/>
          </a:stretch>
        </p:blipFill>
        <p:spPr>
          <a:xfrm>
            <a:off x="3670300" y="5665049"/>
            <a:ext cx="1775442" cy="588747"/>
          </a:xfrm>
          <a:prstGeom prst="rect">
            <a:avLst/>
          </a:prstGeom>
        </p:spPr>
      </p:pic>
    </p:spTree>
    <p:extLst>
      <p:ext uri="{BB962C8B-B14F-4D97-AF65-F5344CB8AC3E}">
        <p14:creationId xmlns:p14="http://schemas.microsoft.com/office/powerpoint/2010/main" val="1624083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Criterion Validation</a:t>
            </a:r>
            <a:endParaRPr lang="en-US" dirty="0"/>
          </a:p>
        </p:txBody>
      </p:sp>
      <p:sp>
        <p:nvSpPr>
          <p:cNvPr id="3" name="Content Placeholder 2"/>
          <p:cNvSpPr>
            <a:spLocks noGrp="1"/>
          </p:cNvSpPr>
          <p:nvPr>
            <p:ph idx="1"/>
          </p:nvPr>
        </p:nvSpPr>
        <p:spPr>
          <a:xfrm>
            <a:off x="822960" y="1100629"/>
            <a:ext cx="7520940" cy="3879586"/>
          </a:xfrm>
          <a:solidFill>
            <a:schemeClr val="bg1"/>
          </a:solidFill>
        </p:spPr>
        <p:txBody>
          <a:bodyPr/>
          <a:lstStyle/>
          <a:p>
            <a:pPr marL="14288" indent="-14288"/>
            <a:r>
              <a:rPr lang="en-US" dirty="0"/>
              <a:t>Concurrent criterion validity is established when the scores from a new </a:t>
            </a:r>
            <a:r>
              <a:rPr lang="en-US" dirty="0" smtClean="0"/>
              <a:t>measurement procedure </a:t>
            </a:r>
            <a:r>
              <a:rPr lang="en-US" dirty="0"/>
              <a:t>(i.e</a:t>
            </a:r>
            <a:r>
              <a:rPr lang="en-US" dirty="0" smtClean="0"/>
              <a:t>., </a:t>
            </a:r>
            <a:r>
              <a:rPr lang="en-US" dirty="0"/>
              <a:t>the six scales measuring the layers of the Nexus model) are </a:t>
            </a:r>
            <a:r>
              <a:rPr lang="en-US" dirty="0" smtClean="0"/>
              <a:t>directly related </a:t>
            </a:r>
            <a:r>
              <a:rPr lang="en-US" dirty="0"/>
              <a:t>to the scores from a well-established measurement procedure for the </a:t>
            </a:r>
            <a:r>
              <a:rPr lang="en-US" dirty="0" smtClean="0"/>
              <a:t>same construct </a:t>
            </a:r>
            <a:r>
              <a:rPr lang="en-US" dirty="0"/>
              <a:t>(i.e</a:t>
            </a:r>
            <a:r>
              <a:rPr lang="en-US" dirty="0" smtClean="0"/>
              <a:t>., the Implementation Leadership Scale, or ILS). </a:t>
            </a:r>
          </a:p>
          <a:p>
            <a:pPr marL="14288" indent="-14288"/>
            <a:r>
              <a:rPr lang="en-US" dirty="0" smtClean="0"/>
              <a:t>To </a:t>
            </a:r>
            <a:r>
              <a:rPr lang="en-US" dirty="0"/>
              <a:t>the degree that a consistent relationship exists between the scores from the </a:t>
            </a:r>
            <a:r>
              <a:rPr lang="en-US" dirty="0" smtClean="0"/>
              <a:t>two measurement </a:t>
            </a:r>
            <a:r>
              <a:rPr lang="en-US" dirty="0"/>
              <a:t>procedures, one can have confidence that the new measurement is </a:t>
            </a:r>
            <a:r>
              <a:rPr lang="en-US" dirty="0" smtClean="0"/>
              <a:t>valid in </a:t>
            </a:r>
            <a:r>
              <a:rPr lang="en-US" dirty="0"/>
              <a:t>that the two measurement procedures are measuring the same thing (i.e., the </a:t>
            </a:r>
            <a:r>
              <a:rPr lang="en-US" dirty="0" smtClean="0"/>
              <a:t>same construct</a:t>
            </a:r>
            <a:r>
              <a:rPr lang="en-US" dirty="0"/>
              <a:t>). </a:t>
            </a:r>
            <a:endParaRPr lang="en-US" dirty="0" smtClean="0"/>
          </a:p>
          <a:p>
            <a:pPr marL="14288" indent="-14288"/>
            <a:r>
              <a:rPr lang="en-US" dirty="0" smtClean="0"/>
              <a:t>The </a:t>
            </a:r>
            <a:r>
              <a:rPr lang="en-US" dirty="0"/>
              <a:t>validation analysis is presented in two </a:t>
            </a:r>
            <a:r>
              <a:rPr lang="en-US" dirty="0" smtClean="0"/>
              <a:t>steps:</a:t>
            </a:r>
            <a:endParaRPr lang="en-US" dirty="0"/>
          </a:p>
          <a:p>
            <a:pPr marL="285750" indent="-285750">
              <a:buFont typeface="Arial" charset="0"/>
              <a:buChar char="•"/>
            </a:pPr>
            <a:r>
              <a:rPr lang="en-US" dirty="0" smtClean="0"/>
              <a:t>Correlation </a:t>
            </a:r>
            <a:r>
              <a:rPr lang="en-US" dirty="0"/>
              <a:t>of ILS total score with each of the Nexus Layers (derived from </a:t>
            </a:r>
            <a:r>
              <a:rPr lang="en-US" dirty="0" smtClean="0"/>
              <a:t>Part 1 surveys)</a:t>
            </a:r>
            <a:endParaRPr lang="en-US" dirty="0"/>
          </a:p>
          <a:p>
            <a:pPr marL="285750" indent="-285750">
              <a:buFont typeface="Arial" charset="0"/>
              <a:buChar char="•"/>
            </a:pPr>
            <a:r>
              <a:rPr lang="en-US" dirty="0" smtClean="0"/>
              <a:t>Correlation </a:t>
            </a:r>
            <a:r>
              <a:rPr lang="en-US" dirty="0"/>
              <a:t>of ILS subscales with each Nexus layer</a:t>
            </a:r>
            <a:r>
              <a:rPr lang="en-US" dirty="0" smtClean="0"/>
              <a:t>.</a:t>
            </a:r>
          </a:p>
          <a:p>
            <a:pPr marL="0" indent="0"/>
            <a:r>
              <a:rPr lang="en-US" dirty="0" smtClean="0"/>
              <a:t>Summaries of the Nexus LAB design framework model and the ILS subscales follow. </a:t>
            </a:r>
            <a:endParaRPr lang="en-US" dirty="0"/>
          </a:p>
        </p:txBody>
      </p:sp>
    </p:spTree>
    <p:extLst>
      <p:ext uri="{BB962C8B-B14F-4D97-AF65-F5344CB8AC3E}">
        <p14:creationId xmlns:p14="http://schemas.microsoft.com/office/powerpoint/2010/main" val="34546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308"/>
        <p:cNvGrpSpPr/>
        <p:nvPr/>
      </p:nvGrpSpPr>
      <p:grpSpPr>
        <a:xfrm>
          <a:off x="0" y="0"/>
          <a:ext cx="0" cy="0"/>
          <a:chOff x="0" y="0"/>
          <a:chExt cx="0" cy="0"/>
        </a:xfrm>
      </p:grpSpPr>
      <p:sp>
        <p:nvSpPr>
          <p:cNvPr id="309" name="Shape 309"/>
          <p:cNvSpPr/>
          <p:nvPr/>
        </p:nvSpPr>
        <p:spPr>
          <a:xfrm>
            <a:off x="118552" y="0"/>
            <a:ext cx="8928299" cy="6613499"/>
          </a:xfrm>
          <a:prstGeom prst="roundRect">
            <a:avLst>
              <a:gd name="adj" fmla="val 16667"/>
            </a:avLst>
          </a:prstGeom>
          <a:solidFill>
            <a:schemeClr val="accent3"/>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grpSp>
        <p:nvGrpSpPr>
          <p:cNvPr id="310" name="Shape 310"/>
          <p:cNvGrpSpPr/>
          <p:nvPr/>
        </p:nvGrpSpPr>
        <p:grpSpPr>
          <a:xfrm>
            <a:off x="519224" y="244275"/>
            <a:ext cx="8464024" cy="5381560"/>
            <a:chOff x="6" y="-514848"/>
            <a:chExt cx="8316000" cy="5381560"/>
          </a:xfrm>
        </p:grpSpPr>
        <p:sp>
          <p:nvSpPr>
            <p:cNvPr id="311" name="Shape 311"/>
            <p:cNvSpPr/>
            <p:nvPr/>
          </p:nvSpPr>
          <p:spPr>
            <a:xfrm>
              <a:off x="2963947" y="-514848"/>
              <a:ext cx="2545199" cy="1495200"/>
            </a:xfrm>
            <a:prstGeom prst="trapezoid">
              <a:avLst>
                <a:gd name="adj" fmla="val 76997"/>
              </a:avLst>
            </a:prstGeom>
            <a:gradFill>
              <a:gsLst>
                <a:gs pos="0">
                  <a:srgbClr val="C6DDF1"/>
                </a:gs>
                <a:gs pos="50000">
                  <a:srgbClr val="B9D5EE"/>
                </a:gs>
                <a:gs pos="100000">
                  <a:srgbClr val="AACDED"/>
                </a:gs>
              </a:gsLst>
              <a:lin ang="5400012" scaled="0"/>
            </a:gradFill>
            <a:ln>
              <a:noFill/>
            </a:ln>
          </p:spPr>
          <p:txBody>
            <a:bodyPr lIns="91425" tIns="91425" rIns="91425" bIns="91425" anchor="ctr" anchorCtr="0">
              <a:noAutofit/>
            </a:bodyPr>
            <a:lstStyle/>
            <a:p>
              <a:pPr lvl="0">
                <a:spcBef>
                  <a:spcPts val="0"/>
                </a:spcBef>
                <a:buNone/>
              </a:pPr>
              <a:endParaRPr/>
            </a:p>
          </p:txBody>
        </p:sp>
        <p:sp>
          <p:nvSpPr>
            <p:cNvPr id="312" name="Shape 312"/>
            <p:cNvSpPr txBox="1"/>
            <p:nvPr/>
          </p:nvSpPr>
          <p:spPr>
            <a:xfrm>
              <a:off x="3199455" y="-225423"/>
              <a:ext cx="2074199" cy="613200"/>
            </a:xfrm>
            <a:prstGeom prst="rect">
              <a:avLst/>
            </a:prstGeom>
            <a:noFill/>
            <a:ln>
              <a:noFill/>
            </a:ln>
          </p:spPr>
          <p:txBody>
            <a:bodyPr lIns="22850" tIns="22850" rIns="22850" bIns="22850" anchor="ctr" anchorCtr="0">
              <a:noAutofit/>
            </a:bodyPr>
            <a:lstStyle/>
            <a:p>
              <a:pPr marL="0" marR="0" lvl="0" indent="0" algn="ctr" rtl="0">
                <a:lnSpc>
                  <a:spcPct val="90000"/>
                </a:lnSpc>
                <a:spcBef>
                  <a:spcPts val="630"/>
                </a:spcBef>
                <a:spcAft>
                  <a:spcPts val="630"/>
                </a:spcAft>
                <a:buNone/>
              </a:pPr>
              <a:r>
                <a:rPr lang="en-US" b="1" i="0" u="none" strike="noStrike" cap="none" smtClean="0">
                  <a:solidFill>
                    <a:schemeClr val="dk1"/>
                  </a:solidFill>
                  <a:latin typeface="Calibri"/>
                  <a:ea typeface="Calibri"/>
                  <a:cs typeface="Calibri"/>
                  <a:sym typeface="Calibri"/>
                </a:rPr>
                <a:t>Leading </a:t>
              </a:r>
              <a:r>
                <a:rPr lang="en-US" b="1" i="0" u="none" strike="noStrike" cap="none" dirty="0">
                  <a:solidFill>
                    <a:schemeClr val="dk1"/>
                  </a:solidFill>
                  <a:latin typeface="Calibri"/>
                  <a:ea typeface="Calibri"/>
                  <a:cs typeface="Calibri"/>
                  <a:sym typeface="Calibri"/>
                </a:rPr>
                <a:t/>
              </a:r>
              <a:br>
                <a:rPr lang="en-US" b="1" i="0" u="none" strike="noStrike" cap="none" dirty="0">
                  <a:solidFill>
                    <a:schemeClr val="dk1"/>
                  </a:solidFill>
                  <a:latin typeface="Calibri"/>
                  <a:ea typeface="Calibri"/>
                  <a:cs typeface="Calibri"/>
                  <a:sym typeface="Calibri"/>
                </a:rPr>
              </a:br>
              <a:r>
                <a:rPr lang="en-US" b="1" i="0" u="none" strike="noStrike" cap="none" dirty="0">
                  <a:solidFill>
                    <a:schemeClr val="dk1"/>
                  </a:solidFill>
                  <a:latin typeface="Calibri"/>
                  <a:ea typeface="Calibri"/>
                  <a:cs typeface="Calibri"/>
                  <a:sym typeface="Calibri"/>
                </a:rPr>
                <a:t>the Profession</a:t>
              </a:r>
            </a:p>
          </p:txBody>
        </p:sp>
        <p:sp>
          <p:nvSpPr>
            <p:cNvPr id="313" name="Shape 313"/>
            <p:cNvSpPr/>
            <p:nvPr/>
          </p:nvSpPr>
          <p:spPr>
            <a:xfrm>
              <a:off x="2314606" y="980326"/>
              <a:ext cx="3801299" cy="842099"/>
            </a:xfrm>
            <a:prstGeom prst="trapezoid">
              <a:avLst>
                <a:gd name="adj" fmla="val 76997"/>
              </a:avLst>
            </a:prstGeom>
            <a:gradFill>
              <a:gsLst>
                <a:gs pos="0">
                  <a:srgbClr val="C6DDF1"/>
                </a:gs>
                <a:gs pos="50000">
                  <a:srgbClr val="B9D5EE"/>
                </a:gs>
                <a:gs pos="100000">
                  <a:srgbClr val="AACDED"/>
                </a:gs>
              </a:gsLst>
              <a:lin ang="5400012" scaled="0"/>
            </a:gradFill>
            <a:ln>
              <a:noFill/>
            </a:ln>
          </p:spPr>
          <p:txBody>
            <a:bodyPr lIns="91425" tIns="91425" rIns="91425" bIns="91425" anchor="ctr" anchorCtr="0">
              <a:noAutofit/>
            </a:bodyPr>
            <a:lstStyle/>
            <a:p>
              <a:pPr lvl="0">
                <a:spcBef>
                  <a:spcPts val="0"/>
                </a:spcBef>
                <a:buNone/>
              </a:pPr>
              <a:endParaRPr/>
            </a:p>
          </p:txBody>
        </p:sp>
        <p:sp>
          <p:nvSpPr>
            <p:cNvPr id="314" name="Shape 314"/>
            <p:cNvSpPr txBox="1"/>
            <p:nvPr/>
          </p:nvSpPr>
          <p:spPr>
            <a:xfrm>
              <a:off x="2963947" y="805583"/>
              <a:ext cx="2419497" cy="678299"/>
            </a:xfrm>
            <a:prstGeom prst="rect">
              <a:avLst/>
            </a:prstGeom>
            <a:noFill/>
            <a:ln>
              <a:noFill/>
            </a:ln>
          </p:spPr>
          <p:txBody>
            <a:bodyPr lIns="22850" tIns="22850" rIns="22850" bIns="22850" anchor="ctr" anchorCtr="0">
              <a:noAutofit/>
            </a:bodyPr>
            <a:lstStyle/>
            <a:p>
              <a:pPr marL="0" marR="0" lvl="0" indent="0" algn="ctr" rtl="0">
                <a:lnSpc>
                  <a:spcPct val="90000"/>
                </a:lnSpc>
                <a:spcBef>
                  <a:spcPts val="0"/>
                </a:spcBef>
                <a:spcAft>
                  <a:spcPts val="630"/>
                </a:spcAft>
                <a:buNone/>
              </a:pPr>
              <a:r>
                <a:rPr lang="en-US" b="1" i="0" u="none" strike="noStrike" cap="none">
                  <a:solidFill>
                    <a:schemeClr val="dk1"/>
                  </a:solidFill>
                  <a:latin typeface="Calibri"/>
                  <a:ea typeface="Calibri"/>
                  <a:cs typeface="Calibri"/>
                  <a:sym typeface="Calibri"/>
                </a:rPr>
                <a:t>Leading the Organization</a:t>
              </a:r>
            </a:p>
          </p:txBody>
        </p:sp>
        <p:sp>
          <p:nvSpPr>
            <p:cNvPr id="315" name="Shape 315"/>
            <p:cNvSpPr/>
            <p:nvPr/>
          </p:nvSpPr>
          <p:spPr>
            <a:xfrm>
              <a:off x="1633971" y="1822526"/>
              <a:ext cx="5154299" cy="900000"/>
            </a:xfrm>
            <a:prstGeom prst="trapezoid">
              <a:avLst>
                <a:gd name="adj" fmla="val 76997"/>
              </a:avLst>
            </a:prstGeom>
            <a:gradFill>
              <a:gsLst>
                <a:gs pos="0">
                  <a:srgbClr val="C6DDF1"/>
                </a:gs>
                <a:gs pos="50000">
                  <a:srgbClr val="B9D5EE"/>
                </a:gs>
                <a:gs pos="100000">
                  <a:srgbClr val="AACDED"/>
                </a:gs>
              </a:gsLst>
              <a:lin ang="5400012" scaled="0"/>
            </a:gradFill>
            <a:ln>
              <a:noFill/>
            </a:ln>
          </p:spPr>
          <p:txBody>
            <a:bodyPr lIns="91425" tIns="91425" rIns="91425" bIns="91425" anchor="ctr" anchorCtr="0">
              <a:noAutofit/>
            </a:bodyPr>
            <a:lstStyle/>
            <a:p>
              <a:pPr lvl="0">
                <a:spcBef>
                  <a:spcPts val="0"/>
                </a:spcBef>
                <a:buNone/>
              </a:pPr>
              <a:endParaRPr/>
            </a:p>
          </p:txBody>
        </p:sp>
        <p:sp>
          <p:nvSpPr>
            <p:cNvPr id="316" name="Shape 316"/>
            <p:cNvSpPr txBox="1"/>
            <p:nvPr/>
          </p:nvSpPr>
          <p:spPr>
            <a:xfrm>
              <a:off x="2590504" y="1735331"/>
              <a:ext cx="3134885" cy="900000"/>
            </a:xfrm>
            <a:prstGeom prst="rect">
              <a:avLst/>
            </a:prstGeom>
            <a:noFill/>
            <a:ln>
              <a:noFill/>
            </a:ln>
          </p:spPr>
          <p:txBody>
            <a:bodyPr lIns="22850" tIns="22850" rIns="22850" bIns="22850" anchor="ctr" anchorCtr="0">
              <a:noAutofit/>
            </a:bodyPr>
            <a:lstStyle/>
            <a:p>
              <a:pPr marL="0" marR="0" lvl="0" indent="0" algn="ctr" rtl="0">
                <a:lnSpc>
                  <a:spcPct val="90000"/>
                </a:lnSpc>
                <a:spcBef>
                  <a:spcPts val="0"/>
                </a:spcBef>
                <a:spcAft>
                  <a:spcPts val="630"/>
                </a:spcAft>
                <a:buNone/>
              </a:pPr>
              <a:r>
                <a:rPr lang="en-US" b="1" i="0" u="none" strike="noStrike" cap="none">
                  <a:solidFill>
                    <a:schemeClr val="dk1"/>
                  </a:solidFill>
                  <a:latin typeface="Calibri"/>
                  <a:ea typeface="Calibri"/>
                  <a:cs typeface="Calibri"/>
                  <a:sym typeface="Calibri"/>
                </a:rPr>
                <a:t>Leading Multiple Departments</a:t>
              </a:r>
            </a:p>
          </p:txBody>
        </p:sp>
        <p:sp>
          <p:nvSpPr>
            <p:cNvPr id="317" name="Shape 317"/>
            <p:cNvSpPr/>
            <p:nvPr/>
          </p:nvSpPr>
          <p:spPr>
            <a:xfrm>
              <a:off x="1077796" y="2703476"/>
              <a:ext cx="6284699" cy="798299"/>
            </a:xfrm>
            <a:prstGeom prst="trapezoid">
              <a:avLst>
                <a:gd name="adj" fmla="val 76997"/>
              </a:avLst>
            </a:prstGeom>
            <a:gradFill>
              <a:gsLst>
                <a:gs pos="0">
                  <a:srgbClr val="C6DDF1"/>
                </a:gs>
                <a:gs pos="50000">
                  <a:srgbClr val="B9D5EE"/>
                </a:gs>
                <a:gs pos="100000">
                  <a:srgbClr val="AACDED"/>
                </a:gs>
              </a:gsLst>
              <a:lin ang="5400012" scaled="0"/>
            </a:gradFill>
            <a:ln>
              <a:noFill/>
            </a:ln>
          </p:spPr>
          <p:txBody>
            <a:bodyPr lIns="91425" tIns="91425" rIns="91425" bIns="91425" anchor="ctr" anchorCtr="0">
              <a:noAutofit/>
            </a:bodyPr>
            <a:lstStyle/>
            <a:p>
              <a:pPr lvl="0">
                <a:spcBef>
                  <a:spcPts val="0"/>
                </a:spcBef>
                <a:buNone/>
              </a:pPr>
              <a:endParaRPr/>
            </a:p>
          </p:txBody>
        </p:sp>
        <p:sp>
          <p:nvSpPr>
            <p:cNvPr id="318" name="Shape 318"/>
            <p:cNvSpPr txBox="1"/>
            <p:nvPr/>
          </p:nvSpPr>
          <p:spPr>
            <a:xfrm>
              <a:off x="2356215" y="2730491"/>
              <a:ext cx="3603600" cy="425099"/>
            </a:xfrm>
            <a:prstGeom prst="rect">
              <a:avLst/>
            </a:prstGeom>
            <a:noFill/>
            <a:ln>
              <a:noFill/>
            </a:ln>
          </p:spPr>
          <p:txBody>
            <a:bodyPr lIns="22850" tIns="22850" rIns="22850" bIns="22850" anchor="ctr" anchorCtr="0">
              <a:noAutofit/>
            </a:bodyPr>
            <a:lstStyle/>
            <a:p>
              <a:pPr marL="0" marR="0" lvl="0" indent="0" algn="ctr" rtl="0">
                <a:lnSpc>
                  <a:spcPct val="90000"/>
                </a:lnSpc>
                <a:spcBef>
                  <a:spcPts val="0"/>
                </a:spcBef>
                <a:spcAft>
                  <a:spcPts val="630"/>
                </a:spcAft>
                <a:buNone/>
              </a:pPr>
              <a:r>
                <a:rPr lang="en-US" b="1" i="0" u="none" strike="noStrike" cap="none">
                  <a:solidFill>
                    <a:schemeClr val="dk1"/>
                  </a:solidFill>
                  <a:latin typeface="Calibri"/>
                  <a:ea typeface="Calibri"/>
                  <a:cs typeface="Calibri"/>
                  <a:sym typeface="Calibri"/>
                </a:rPr>
                <a:t>Leading the Department</a:t>
              </a:r>
            </a:p>
          </p:txBody>
        </p:sp>
        <p:sp>
          <p:nvSpPr>
            <p:cNvPr id="319" name="Shape 319"/>
            <p:cNvSpPr/>
            <p:nvPr/>
          </p:nvSpPr>
          <p:spPr>
            <a:xfrm>
              <a:off x="554510" y="3510026"/>
              <a:ext cx="7273499" cy="678299"/>
            </a:xfrm>
            <a:prstGeom prst="trapezoid">
              <a:avLst>
                <a:gd name="adj" fmla="val 76997"/>
              </a:avLst>
            </a:prstGeom>
            <a:gradFill>
              <a:gsLst>
                <a:gs pos="0">
                  <a:srgbClr val="C6DDF1"/>
                </a:gs>
                <a:gs pos="50000">
                  <a:srgbClr val="B9D5EE"/>
                </a:gs>
                <a:gs pos="100000">
                  <a:srgbClr val="AACDED"/>
                </a:gs>
              </a:gsLst>
              <a:lin ang="5400012" scaled="0"/>
            </a:gradFill>
            <a:ln>
              <a:noFill/>
            </a:ln>
          </p:spPr>
          <p:txBody>
            <a:bodyPr lIns="91425" tIns="91425" rIns="91425" bIns="91425" anchor="ctr" anchorCtr="0">
              <a:noAutofit/>
            </a:bodyPr>
            <a:lstStyle/>
            <a:p>
              <a:pPr lvl="0">
                <a:spcBef>
                  <a:spcPts val="0"/>
                </a:spcBef>
                <a:buNone/>
              </a:pPr>
              <a:endParaRPr/>
            </a:p>
          </p:txBody>
        </p:sp>
        <p:sp>
          <p:nvSpPr>
            <p:cNvPr id="320" name="Shape 320"/>
            <p:cNvSpPr txBox="1"/>
            <p:nvPr/>
          </p:nvSpPr>
          <p:spPr>
            <a:xfrm>
              <a:off x="1905697" y="3510021"/>
              <a:ext cx="4504500" cy="519899"/>
            </a:xfrm>
            <a:prstGeom prst="rect">
              <a:avLst/>
            </a:prstGeom>
            <a:noFill/>
            <a:ln>
              <a:noFill/>
            </a:ln>
          </p:spPr>
          <p:txBody>
            <a:bodyPr lIns="22850" tIns="22850" rIns="22850" bIns="22850" anchor="ctr" anchorCtr="0">
              <a:noAutofit/>
            </a:bodyPr>
            <a:lstStyle/>
            <a:p>
              <a:pPr marL="0" marR="0" lvl="0" indent="0" algn="ctr" rtl="0">
                <a:lnSpc>
                  <a:spcPct val="90000"/>
                </a:lnSpc>
                <a:spcBef>
                  <a:spcPts val="0"/>
                </a:spcBef>
                <a:spcAft>
                  <a:spcPts val="630"/>
                </a:spcAft>
                <a:buNone/>
              </a:pPr>
              <a:r>
                <a:rPr lang="en-US" b="1" i="0" u="none" strike="noStrike" cap="none">
                  <a:solidFill>
                    <a:schemeClr val="dk1"/>
                  </a:solidFill>
                  <a:latin typeface="Calibri"/>
                  <a:ea typeface="Calibri"/>
                  <a:cs typeface="Calibri"/>
                  <a:sym typeface="Calibri"/>
                </a:rPr>
                <a:t>Leading Others</a:t>
              </a:r>
            </a:p>
          </p:txBody>
        </p:sp>
        <p:sp>
          <p:nvSpPr>
            <p:cNvPr id="321" name="Shape 321"/>
            <p:cNvSpPr/>
            <p:nvPr/>
          </p:nvSpPr>
          <p:spPr>
            <a:xfrm>
              <a:off x="6" y="4188329"/>
              <a:ext cx="8316000" cy="678299"/>
            </a:xfrm>
            <a:prstGeom prst="trapezoid">
              <a:avLst>
                <a:gd name="adj" fmla="val 76997"/>
              </a:avLst>
            </a:prstGeom>
            <a:gradFill>
              <a:gsLst>
                <a:gs pos="0">
                  <a:srgbClr val="C6DDF1"/>
                </a:gs>
                <a:gs pos="50000">
                  <a:srgbClr val="B9D5EE"/>
                </a:gs>
                <a:gs pos="100000">
                  <a:srgbClr val="AACDED"/>
                </a:gs>
              </a:gsLst>
              <a:lin ang="5400012" scaled="0"/>
            </a:gradFill>
            <a:ln>
              <a:noFill/>
            </a:ln>
          </p:spPr>
          <p:txBody>
            <a:bodyPr lIns="91425" tIns="91425" rIns="91425" bIns="91425" anchor="ctr" anchorCtr="0">
              <a:noAutofit/>
            </a:bodyPr>
            <a:lstStyle/>
            <a:p>
              <a:pPr lvl="0">
                <a:spcBef>
                  <a:spcPts val="0"/>
                </a:spcBef>
                <a:buNone/>
              </a:pPr>
              <a:endParaRPr/>
            </a:p>
          </p:txBody>
        </p:sp>
        <p:sp>
          <p:nvSpPr>
            <p:cNvPr id="322" name="Shape 322"/>
            <p:cNvSpPr txBox="1"/>
            <p:nvPr/>
          </p:nvSpPr>
          <p:spPr>
            <a:xfrm>
              <a:off x="1455275" y="3966712"/>
              <a:ext cx="5405400" cy="900000"/>
            </a:xfrm>
            <a:prstGeom prst="rect">
              <a:avLst/>
            </a:prstGeom>
            <a:noFill/>
            <a:ln>
              <a:noFill/>
            </a:ln>
          </p:spPr>
          <p:txBody>
            <a:bodyPr lIns="22850" tIns="22850" rIns="22850" bIns="22850" anchor="ctr" anchorCtr="0">
              <a:noAutofit/>
            </a:bodyPr>
            <a:lstStyle/>
            <a:p>
              <a:pPr marL="0" marR="0" lvl="0" indent="0" algn="ctr" rtl="0">
                <a:lnSpc>
                  <a:spcPct val="90000"/>
                </a:lnSpc>
                <a:spcBef>
                  <a:spcPts val="0"/>
                </a:spcBef>
                <a:spcAft>
                  <a:spcPts val="630"/>
                </a:spcAft>
                <a:buNone/>
              </a:pPr>
              <a:r>
                <a:rPr lang="en-US" b="1" i="0" u="none" strike="noStrike" cap="none">
                  <a:solidFill>
                    <a:schemeClr val="dk1"/>
                  </a:solidFill>
                  <a:latin typeface="Calibri"/>
                  <a:ea typeface="Calibri"/>
                  <a:cs typeface="Calibri"/>
                  <a:sym typeface="Calibri"/>
                </a:rPr>
                <a:t>Leading Self</a:t>
              </a:r>
            </a:p>
          </p:txBody>
        </p:sp>
      </p:grpSp>
      <p:sp>
        <p:nvSpPr>
          <p:cNvPr id="323" name="Shape 323"/>
          <p:cNvSpPr txBox="1"/>
          <p:nvPr/>
        </p:nvSpPr>
        <p:spPr>
          <a:xfrm>
            <a:off x="6566452" y="1880200"/>
            <a:ext cx="2480399" cy="10158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2000" b="0" i="0" u="none" strike="noStrike" cap="none">
                <a:solidFill>
                  <a:schemeClr val="dk1"/>
                </a:solidFill>
                <a:latin typeface="Calibri"/>
                <a:ea typeface="Calibri"/>
                <a:cs typeface="Calibri"/>
                <a:sym typeface="Calibri"/>
              </a:rPr>
              <a:t>Common </a:t>
            </a:r>
            <a:r>
              <a:rPr lang="en-US" sz="2000">
                <a:solidFill>
                  <a:schemeClr val="dk1"/>
                </a:solidFill>
                <a:latin typeface="Calibri"/>
                <a:ea typeface="Calibri"/>
                <a:cs typeface="Calibri"/>
                <a:sym typeface="Calibri"/>
              </a:rPr>
              <a:t>s</a:t>
            </a:r>
            <a:r>
              <a:rPr lang="en-US" sz="2000" b="0" i="0" u="none" strike="noStrike" cap="none">
                <a:solidFill>
                  <a:schemeClr val="dk1"/>
                </a:solidFill>
                <a:latin typeface="Calibri"/>
                <a:ea typeface="Calibri"/>
                <a:cs typeface="Calibri"/>
                <a:sym typeface="Calibri"/>
              </a:rPr>
              <a:t>kills also</a:t>
            </a:r>
          </a:p>
          <a:p>
            <a:pPr marL="0" marR="0" lvl="0" indent="0" algn="r" rtl="0">
              <a:spcBef>
                <a:spcPts val="0"/>
              </a:spcBef>
              <a:buSzPct val="25000"/>
              <a:buNone/>
            </a:pPr>
            <a:r>
              <a:rPr lang="en-US" sz="2000" b="0" i="0" u="none" strike="noStrike" cap="none">
                <a:solidFill>
                  <a:schemeClr val="dk1"/>
                </a:solidFill>
                <a:latin typeface="Calibri"/>
                <a:ea typeface="Calibri"/>
                <a:cs typeface="Calibri"/>
                <a:sym typeface="Calibri"/>
              </a:rPr>
              <a:t>developed across </a:t>
            </a:r>
          </a:p>
          <a:p>
            <a:pPr marL="0" marR="0" lvl="0" indent="0" algn="r" rtl="0">
              <a:spcBef>
                <a:spcPts val="0"/>
              </a:spcBef>
              <a:buSzPct val="25000"/>
              <a:buNone/>
            </a:pPr>
            <a:r>
              <a:rPr lang="en-US" sz="2000" b="0" i="0" u="none" strike="noStrike" cap="none">
                <a:solidFill>
                  <a:schemeClr val="dk1"/>
                </a:solidFill>
                <a:latin typeface="Calibri"/>
                <a:ea typeface="Calibri"/>
                <a:cs typeface="Calibri"/>
                <a:sym typeface="Calibri"/>
              </a:rPr>
              <a:t>all levels</a:t>
            </a:r>
          </a:p>
        </p:txBody>
      </p:sp>
      <p:sp>
        <p:nvSpPr>
          <p:cNvPr id="324" name="Shape 324"/>
          <p:cNvSpPr txBox="1"/>
          <p:nvPr/>
        </p:nvSpPr>
        <p:spPr>
          <a:xfrm>
            <a:off x="583127" y="1880200"/>
            <a:ext cx="2480399" cy="1015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a:solidFill>
                  <a:schemeClr val="dk1"/>
                </a:solidFill>
                <a:latin typeface="Calibri"/>
                <a:ea typeface="Calibri"/>
                <a:cs typeface="Calibri"/>
                <a:sym typeface="Calibri"/>
              </a:rPr>
              <a:t>Role specific s</a:t>
            </a:r>
            <a:r>
              <a:rPr lang="en-US" sz="2000" b="0" i="0" u="none" strike="noStrike" cap="none">
                <a:solidFill>
                  <a:schemeClr val="dk1"/>
                </a:solidFill>
                <a:latin typeface="Calibri"/>
                <a:ea typeface="Calibri"/>
                <a:cs typeface="Calibri"/>
                <a:sym typeface="Calibri"/>
              </a:rPr>
              <a:t>kills </a:t>
            </a:r>
          </a:p>
          <a:p>
            <a:pPr marL="0" marR="0" lvl="0" indent="0" rtl="0">
              <a:spcBef>
                <a:spcPts val="0"/>
              </a:spcBef>
              <a:buSzPct val="25000"/>
              <a:buNone/>
            </a:pPr>
            <a:r>
              <a:rPr lang="en-US" sz="2000" b="0" i="0" u="none" strike="noStrike" cap="none">
                <a:solidFill>
                  <a:schemeClr val="dk1"/>
                </a:solidFill>
                <a:latin typeface="Calibri"/>
                <a:ea typeface="Calibri"/>
                <a:cs typeface="Calibri"/>
                <a:sym typeface="Calibri"/>
              </a:rPr>
              <a:t>developed </a:t>
            </a:r>
            <a:r>
              <a:rPr lang="en-US" sz="2000">
                <a:solidFill>
                  <a:schemeClr val="dk1"/>
                </a:solidFill>
                <a:latin typeface="Calibri"/>
                <a:ea typeface="Calibri"/>
                <a:cs typeface="Calibri"/>
                <a:sym typeface="Calibri"/>
              </a:rPr>
              <a:t>at </a:t>
            </a:r>
            <a:br>
              <a:rPr lang="en-US" sz="2000">
                <a:solidFill>
                  <a:schemeClr val="dk1"/>
                </a:solidFill>
                <a:latin typeface="Calibri"/>
                <a:ea typeface="Calibri"/>
                <a:cs typeface="Calibri"/>
                <a:sym typeface="Calibri"/>
              </a:rPr>
            </a:br>
            <a:r>
              <a:rPr lang="en-US" sz="2000">
                <a:solidFill>
                  <a:schemeClr val="dk1"/>
                </a:solidFill>
                <a:latin typeface="Calibri"/>
                <a:ea typeface="Calibri"/>
                <a:cs typeface="Calibri"/>
                <a:sym typeface="Calibri"/>
              </a:rPr>
              <a:t>each stage</a:t>
            </a:r>
          </a:p>
        </p:txBody>
      </p:sp>
      <p:sp>
        <p:nvSpPr>
          <p:cNvPr id="325" name="Shape 325"/>
          <p:cNvSpPr txBox="1"/>
          <p:nvPr/>
        </p:nvSpPr>
        <p:spPr>
          <a:xfrm>
            <a:off x="1204275" y="5702425"/>
            <a:ext cx="7403100" cy="316799"/>
          </a:xfrm>
          <a:prstGeom prst="rect">
            <a:avLst/>
          </a:prstGeom>
          <a:noFill/>
          <a:ln>
            <a:noFill/>
          </a:ln>
        </p:spPr>
        <p:txBody>
          <a:bodyPr lIns="91425" tIns="91425" rIns="91425" bIns="91425" anchor="t" anchorCtr="0">
            <a:noAutofit/>
          </a:bodyPr>
          <a:lstStyle/>
          <a:p>
            <a:pPr lvl="0" algn="ctr" rtl="0">
              <a:spcBef>
                <a:spcPts val="0"/>
              </a:spcBef>
              <a:buNone/>
            </a:pPr>
            <a:r>
              <a:rPr lang="en-US" sz="3000"/>
              <a:t>Nexus LAB: Layers of Leadership</a:t>
            </a:r>
          </a:p>
          <a:p>
            <a:pPr lvl="0" algn="ctr">
              <a:spcBef>
                <a:spcPts val="0"/>
              </a:spcBef>
              <a:buNone/>
            </a:pPr>
            <a:r>
              <a:rPr lang="en-US" sz="2400"/>
              <a:t>across Libraries, Archives and Museums</a:t>
            </a:r>
          </a:p>
        </p:txBody>
      </p:sp>
      <p:sp>
        <p:nvSpPr>
          <p:cNvPr id="326" name="Shape 326"/>
          <p:cNvSpPr txBox="1"/>
          <p:nvPr/>
        </p:nvSpPr>
        <p:spPr>
          <a:xfrm>
            <a:off x="1097850" y="5089225"/>
            <a:ext cx="7171799" cy="613200"/>
          </a:xfrm>
          <a:prstGeom prst="rect">
            <a:avLst/>
          </a:prstGeom>
          <a:noFill/>
          <a:ln>
            <a:noFill/>
          </a:ln>
        </p:spPr>
        <p:txBody>
          <a:bodyPr lIns="91425" tIns="91425" rIns="91425" bIns="91425" anchor="ctr" anchorCtr="0">
            <a:noAutofit/>
          </a:bodyPr>
          <a:lstStyle/>
          <a:p>
            <a:pPr lvl="0" algn="ctr" rtl="0">
              <a:spcBef>
                <a:spcPts val="0"/>
              </a:spcBef>
              <a:buNone/>
            </a:pPr>
            <a:r>
              <a:rPr lang="en-US" sz="1000">
                <a:solidFill>
                  <a:schemeClr val="dk1"/>
                </a:solidFill>
              </a:rPr>
              <a:t>“How do I navigate my organization in order to have impact, learn, and grow both technically and as a leader?”</a:t>
            </a:r>
          </a:p>
        </p:txBody>
      </p:sp>
      <p:sp>
        <p:nvSpPr>
          <p:cNvPr id="327" name="Shape 327"/>
          <p:cNvSpPr txBox="1"/>
          <p:nvPr/>
        </p:nvSpPr>
        <p:spPr>
          <a:xfrm>
            <a:off x="2182275" y="4362875"/>
            <a:ext cx="6786600" cy="798299"/>
          </a:xfrm>
          <a:prstGeom prst="rect">
            <a:avLst/>
          </a:prstGeom>
          <a:noFill/>
          <a:ln>
            <a:noFill/>
          </a:ln>
        </p:spPr>
        <p:txBody>
          <a:bodyPr lIns="91425" tIns="91425" rIns="91425" bIns="91425" anchor="ctr" anchorCtr="0">
            <a:noAutofit/>
          </a:bodyPr>
          <a:lstStyle/>
          <a:p>
            <a:pPr lvl="0" rtl="0">
              <a:spcBef>
                <a:spcPts val="0"/>
              </a:spcBef>
              <a:buNone/>
            </a:pPr>
            <a:r>
              <a:rPr lang="en-US" sz="1000">
                <a:solidFill>
                  <a:schemeClr val="dk1"/>
                </a:solidFill>
              </a:rPr>
              <a:t>“I’m good at doing my own work, but how do I get the work done through others?”</a:t>
            </a:r>
          </a:p>
        </p:txBody>
      </p:sp>
      <p:sp>
        <p:nvSpPr>
          <p:cNvPr id="328" name="Shape 328"/>
          <p:cNvSpPr txBox="1"/>
          <p:nvPr/>
        </p:nvSpPr>
        <p:spPr>
          <a:xfrm>
            <a:off x="2182275" y="3893621"/>
            <a:ext cx="5612400" cy="316799"/>
          </a:xfrm>
          <a:prstGeom prst="rect">
            <a:avLst/>
          </a:prstGeom>
          <a:noFill/>
          <a:ln>
            <a:noFill/>
          </a:ln>
        </p:spPr>
        <p:txBody>
          <a:bodyPr lIns="91425" tIns="91425" rIns="91425" bIns="91425" anchor="ctr" anchorCtr="0">
            <a:noAutofit/>
          </a:bodyPr>
          <a:lstStyle/>
          <a:p>
            <a:pPr lvl="0" algn="ctr" rtl="0">
              <a:spcBef>
                <a:spcPts val="0"/>
              </a:spcBef>
              <a:buNone/>
            </a:pPr>
            <a:r>
              <a:rPr lang="en-US" sz="1000" i="1">
                <a:solidFill>
                  <a:schemeClr val="dk1"/>
                </a:solidFill>
              </a:rPr>
              <a:t> </a:t>
            </a:r>
            <a:r>
              <a:rPr lang="en-US" sz="1000">
                <a:solidFill>
                  <a:schemeClr val="dk1"/>
                </a:solidFill>
              </a:rPr>
              <a:t>“How do I translate organizational culture and associated strategy into practical plans and objectives  that my people can relate to and be measured on?” </a:t>
            </a:r>
          </a:p>
        </p:txBody>
      </p:sp>
      <p:sp>
        <p:nvSpPr>
          <p:cNvPr id="329" name="Shape 329"/>
          <p:cNvSpPr txBox="1"/>
          <p:nvPr/>
        </p:nvSpPr>
        <p:spPr>
          <a:xfrm>
            <a:off x="2485637" y="2866662"/>
            <a:ext cx="4683600" cy="798299"/>
          </a:xfrm>
          <a:prstGeom prst="rect">
            <a:avLst/>
          </a:prstGeom>
          <a:noFill/>
          <a:ln>
            <a:noFill/>
          </a:ln>
        </p:spPr>
        <p:txBody>
          <a:bodyPr lIns="91425" tIns="91425" rIns="91425" bIns="91425" anchor="ctr" anchorCtr="0">
            <a:noAutofit/>
          </a:bodyPr>
          <a:lstStyle/>
          <a:p>
            <a:pPr lvl="0" algn="ctr" rtl="0">
              <a:spcBef>
                <a:spcPts val="0"/>
              </a:spcBef>
              <a:buNone/>
            </a:pPr>
            <a:r>
              <a:rPr lang="en-US" sz="1000">
                <a:solidFill>
                  <a:schemeClr val="dk1"/>
                </a:solidFill>
              </a:rPr>
              <a:t>“How might the collective performance of my departments be enhanced for the long term success of the overall organization?“</a:t>
            </a:r>
          </a:p>
        </p:txBody>
      </p:sp>
      <p:sp>
        <p:nvSpPr>
          <p:cNvPr id="330" name="Shape 330"/>
          <p:cNvSpPr txBox="1"/>
          <p:nvPr/>
        </p:nvSpPr>
        <p:spPr>
          <a:xfrm>
            <a:off x="3175001" y="1918300"/>
            <a:ext cx="3410116" cy="798299"/>
          </a:xfrm>
          <a:prstGeom prst="rect">
            <a:avLst/>
          </a:prstGeom>
          <a:noFill/>
          <a:ln>
            <a:noFill/>
          </a:ln>
        </p:spPr>
        <p:txBody>
          <a:bodyPr lIns="91425" tIns="91425" rIns="91425" bIns="91425" anchor="ctr" anchorCtr="0">
            <a:noAutofit/>
          </a:bodyPr>
          <a:lstStyle/>
          <a:p>
            <a:pPr lvl="0" rtl="0">
              <a:spcBef>
                <a:spcPts val="0"/>
              </a:spcBef>
              <a:buNone/>
            </a:pPr>
            <a:r>
              <a:rPr lang="en-US" sz="1000">
                <a:solidFill>
                  <a:schemeClr val="dk1"/>
                </a:solidFill>
              </a:rPr>
              <a:t>"How do I strengthen or transform my organization so it </a:t>
            </a:r>
            <a:r>
              <a:rPr lang="en-US" sz="1000" smtClean="0">
                <a:solidFill>
                  <a:schemeClr val="dk1"/>
                </a:solidFill>
              </a:rPr>
              <a:t>continues </a:t>
            </a:r>
            <a:r>
              <a:rPr lang="en-US" sz="1000">
                <a:solidFill>
                  <a:schemeClr val="dk1"/>
                </a:solidFill>
              </a:rPr>
              <a:t>to be relevant and adds value to the communities we serve?”</a:t>
            </a:r>
          </a:p>
        </p:txBody>
      </p:sp>
      <p:sp>
        <p:nvSpPr>
          <p:cNvPr id="331" name="Shape 331"/>
          <p:cNvSpPr txBox="1"/>
          <p:nvPr/>
        </p:nvSpPr>
        <p:spPr>
          <a:xfrm>
            <a:off x="3829275" y="1005700"/>
            <a:ext cx="2264768" cy="798299"/>
          </a:xfrm>
          <a:prstGeom prst="rect">
            <a:avLst/>
          </a:prstGeom>
          <a:noFill/>
          <a:ln>
            <a:noFill/>
          </a:ln>
        </p:spPr>
        <p:txBody>
          <a:bodyPr lIns="91425" tIns="91425" rIns="91425" bIns="91425" anchor="ctr" anchorCtr="0">
            <a:noAutofit/>
          </a:bodyPr>
          <a:lstStyle/>
          <a:p>
            <a:pPr lvl="0" rtl="0">
              <a:spcBef>
                <a:spcPts val="0"/>
              </a:spcBef>
              <a:buNone/>
            </a:pPr>
            <a:r>
              <a:rPr lang="en-US" sz="1000">
                <a:solidFill>
                  <a:schemeClr val="dk1"/>
                </a:solidFill>
              </a:rPr>
              <a:t>"How do I make an impact on the growth, development, sustainability and reputation of my profession? </a:t>
            </a:r>
            <a:r>
              <a:rPr lang="en-US" sz="1000" dirty="0">
                <a:solidFill>
                  <a:schemeClr val="dk1"/>
                </a:solidFill>
              </a:rPr>
              <a:t>”</a:t>
            </a:r>
          </a:p>
        </p:txBody>
      </p:sp>
    </p:spTree>
    <p:extLst>
      <p:ext uri="{BB962C8B-B14F-4D97-AF65-F5344CB8AC3E}">
        <p14:creationId xmlns:p14="http://schemas.microsoft.com/office/powerpoint/2010/main" val="284604590"/>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Scale: </a:t>
            </a:r>
            <a:br>
              <a:rPr lang="en-US" dirty="0" smtClean="0"/>
            </a:br>
            <a:r>
              <a:rPr lang="en-US" dirty="0" smtClean="0"/>
              <a:t>The Implementation Leadership Scale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69464848"/>
              </p:ext>
            </p:extLst>
          </p:nvPr>
        </p:nvGraphicFramePr>
        <p:xfrm>
          <a:off x="822958" y="1536701"/>
          <a:ext cx="7520942" cy="5063266"/>
        </p:xfrm>
        <a:graphic>
          <a:graphicData uri="http://schemas.openxmlformats.org/drawingml/2006/table">
            <a:tbl>
              <a:tblPr firstRow="1" firstCol="1" bandRow="1">
                <a:tableStyleId>{5C22544A-7EE6-4342-B048-85BDC9FD1C3A}</a:tableStyleId>
              </a:tblPr>
              <a:tblGrid>
                <a:gridCol w="3760471"/>
                <a:gridCol w="3760471"/>
              </a:tblGrid>
              <a:tr h="293594">
                <a:tc gridSpan="2">
                  <a:txBody>
                    <a:bodyPr/>
                    <a:lstStyle/>
                    <a:p>
                      <a:pPr marL="0" marR="0" algn="ctr">
                        <a:spcBef>
                          <a:spcPts val="0"/>
                        </a:spcBef>
                        <a:spcAft>
                          <a:spcPts val="0"/>
                        </a:spcAft>
                      </a:pPr>
                      <a:r>
                        <a:rPr lang="en-US" sz="2400" dirty="0">
                          <a:solidFill>
                            <a:schemeClr val="bg2">
                              <a:lumMod val="10000"/>
                            </a:schemeClr>
                          </a:solidFill>
                          <a:effectLst/>
                        </a:rPr>
                        <a:t>ILS </a:t>
                      </a:r>
                      <a:r>
                        <a:rPr lang="en-US" sz="2400" dirty="0" smtClean="0">
                          <a:solidFill>
                            <a:schemeClr val="bg2">
                              <a:lumMod val="10000"/>
                            </a:schemeClr>
                          </a:solidFill>
                          <a:effectLst/>
                        </a:rPr>
                        <a:t>Subscales</a:t>
                      </a:r>
                      <a:endParaRPr lang="en-US" sz="2400" dirty="0">
                        <a:solidFill>
                          <a:schemeClr val="bg2">
                            <a:lumMod val="10000"/>
                          </a:schemeClr>
                        </a:solidFill>
                        <a:effectLst/>
                        <a:latin typeface="Helvetica Neue" charset="0"/>
                        <a:ea typeface="Calibri" charset="0"/>
                        <a:cs typeface="Times New Roman" charset="0"/>
                      </a:endParaRPr>
                    </a:p>
                  </a:txBody>
                  <a:tcPr marL="68580" marR="68580" marT="0" marB="0">
                    <a:noFill/>
                  </a:tcPr>
                </a:tc>
                <a:tc hMerge="1">
                  <a:txBody>
                    <a:bodyPr/>
                    <a:lstStyle/>
                    <a:p>
                      <a:endParaRPr lang="en-US"/>
                    </a:p>
                  </a:txBody>
                  <a:tcPr/>
                </a:tc>
              </a:tr>
              <a:tr h="2348753">
                <a:tc>
                  <a:txBody>
                    <a:bodyPr/>
                    <a:lstStyle/>
                    <a:p>
                      <a:pPr marL="0" marR="0" algn="ctr">
                        <a:spcBef>
                          <a:spcPts val="0"/>
                        </a:spcBef>
                        <a:spcAft>
                          <a:spcPts val="0"/>
                        </a:spcAft>
                      </a:pPr>
                      <a:r>
                        <a:rPr lang="en-US" sz="1800" b="0" u="sng" dirty="0">
                          <a:solidFill>
                            <a:schemeClr val="bg2">
                              <a:lumMod val="10000"/>
                            </a:schemeClr>
                          </a:solidFill>
                          <a:effectLst/>
                        </a:rPr>
                        <a:t>Scale 1: Proactive </a:t>
                      </a:r>
                    </a:p>
                    <a:p>
                      <a:pPr marL="285750" marR="0" indent="-285750">
                        <a:spcBef>
                          <a:spcPts val="0"/>
                        </a:spcBef>
                        <a:spcAft>
                          <a:spcPts val="0"/>
                        </a:spcAft>
                        <a:buFont typeface="Arial" charset="0"/>
                        <a:buChar char="•"/>
                      </a:pPr>
                      <a:r>
                        <a:rPr lang="en-US" sz="1800" b="0" dirty="0">
                          <a:solidFill>
                            <a:schemeClr val="bg2">
                              <a:lumMod val="10000"/>
                            </a:schemeClr>
                          </a:solidFill>
                          <a:effectLst/>
                        </a:rPr>
                        <a:t>Developed a plan to facilitate </a:t>
                      </a:r>
                      <a:r>
                        <a:rPr lang="en-US" sz="1800" b="0" dirty="0" smtClean="0">
                          <a:solidFill>
                            <a:schemeClr val="bg2">
                              <a:lumMod val="10000"/>
                            </a:schemeClr>
                          </a:solidFill>
                          <a:effectLst/>
                        </a:rPr>
                        <a:t>implementation of initiatives </a:t>
                      </a:r>
                      <a:endParaRPr lang="en-US" sz="1800" b="0" dirty="0">
                        <a:solidFill>
                          <a:schemeClr val="bg2">
                            <a:lumMod val="10000"/>
                          </a:schemeClr>
                        </a:solidFill>
                        <a:effectLst/>
                      </a:endParaRPr>
                    </a:p>
                    <a:p>
                      <a:pPr marL="285750" marR="0" indent="-285750">
                        <a:spcBef>
                          <a:spcPts val="0"/>
                        </a:spcBef>
                        <a:spcAft>
                          <a:spcPts val="0"/>
                        </a:spcAft>
                        <a:buFont typeface="Arial" charset="0"/>
                        <a:buChar char="•"/>
                      </a:pPr>
                      <a:r>
                        <a:rPr lang="en-US" sz="1800" b="0" dirty="0">
                          <a:solidFill>
                            <a:schemeClr val="bg2">
                              <a:lumMod val="10000"/>
                            </a:schemeClr>
                          </a:solidFill>
                          <a:effectLst/>
                        </a:rPr>
                        <a:t>Removed obstacles to implementation of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285750" marR="0" indent="-285750">
                        <a:spcBef>
                          <a:spcPts val="0"/>
                        </a:spcBef>
                        <a:spcAft>
                          <a:spcPts val="0"/>
                        </a:spcAft>
                        <a:buFont typeface="Arial" charset="0"/>
                        <a:buChar char="•"/>
                      </a:pPr>
                      <a:r>
                        <a:rPr lang="en-US" sz="1800" b="0" dirty="0">
                          <a:solidFill>
                            <a:schemeClr val="bg2">
                              <a:lumMod val="10000"/>
                            </a:schemeClr>
                          </a:solidFill>
                          <a:effectLst/>
                        </a:rPr>
                        <a:t>Established clear department standards for implementation </a:t>
                      </a:r>
                    </a:p>
                    <a:p>
                      <a:pPr marL="0" marR="0">
                        <a:spcBef>
                          <a:spcPts val="0"/>
                        </a:spcBef>
                        <a:spcAft>
                          <a:spcPts val="0"/>
                        </a:spcAft>
                      </a:pPr>
                      <a:r>
                        <a:rPr lang="en-US" sz="1800" b="0" dirty="0">
                          <a:solidFill>
                            <a:schemeClr val="bg2">
                              <a:lumMod val="10000"/>
                            </a:schemeClr>
                          </a:solidFill>
                          <a:effectLst/>
                        </a:rPr>
                        <a:t> </a:t>
                      </a:r>
                      <a:endParaRPr lang="en-US" sz="1800" b="0" dirty="0">
                        <a:solidFill>
                          <a:schemeClr val="bg2">
                            <a:lumMod val="10000"/>
                          </a:schemeClr>
                        </a:solidFill>
                        <a:effectLst/>
                        <a:latin typeface="Helvetica Neue" charset="0"/>
                        <a:ea typeface="Calibri" charset="0"/>
                        <a:cs typeface="Times New Roman" charset="0"/>
                      </a:endParaRPr>
                    </a:p>
                  </a:txBody>
                  <a:tcPr marL="68580" marR="68580" marT="0" marB="0">
                    <a:noFill/>
                  </a:tcPr>
                </a:tc>
                <a:tc>
                  <a:txBody>
                    <a:bodyPr/>
                    <a:lstStyle/>
                    <a:p>
                      <a:pPr marL="0" marR="0" algn="ctr">
                        <a:spcBef>
                          <a:spcPts val="0"/>
                        </a:spcBef>
                        <a:spcAft>
                          <a:spcPts val="0"/>
                        </a:spcAft>
                      </a:pPr>
                      <a:r>
                        <a:rPr lang="en-US" sz="1800" b="0" u="sng" dirty="0">
                          <a:solidFill>
                            <a:schemeClr val="bg2">
                              <a:lumMod val="10000"/>
                            </a:schemeClr>
                          </a:solidFill>
                          <a:effectLst/>
                        </a:rPr>
                        <a:t>Scale 2: Knowledgeable</a:t>
                      </a:r>
                    </a:p>
                    <a:p>
                      <a:pPr marL="285750" marR="0" indent="-285750">
                        <a:spcBef>
                          <a:spcPts val="0"/>
                        </a:spcBef>
                        <a:spcAft>
                          <a:spcPts val="0"/>
                        </a:spcAft>
                        <a:buFont typeface="Arial" charset="0"/>
                        <a:buChar char="•"/>
                      </a:pPr>
                      <a:r>
                        <a:rPr lang="en-US" sz="1800" b="0" dirty="0">
                          <a:solidFill>
                            <a:schemeClr val="bg2">
                              <a:lumMod val="10000"/>
                            </a:schemeClr>
                          </a:solidFill>
                          <a:effectLst/>
                        </a:rPr>
                        <a:t>Is knowledgeable about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285750" marR="0" indent="-285750">
                        <a:spcBef>
                          <a:spcPts val="0"/>
                        </a:spcBef>
                        <a:spcAft>
                          <a:spcPts val="0"/>
                        </a:spcAft>
                        <a:buFont typeface="Arial" charset="0"/>
                        <a:buChar char="•"/>
                      </a:pPr>
                      <a:r>
                        <a:rPr lang="en-US" sz="1800" b="0" dirty="0">
                          <a:solidFill>
                            <a:schemeClr val="bg2">
                              <a:lumMod val="10000"/>
                            </a:schemeClr>
                          </a:solidFill>
                          <a:effectLst/>
                        </a:rPr>
                        <a:t>Is able to answer staff questions about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285750" marR="0" indent="-285750">
                        <a:spcBef>
                          <a:spcPts val="0"/>
                        </a:spcBef>
                        <a:spcAft>
                          <a:spcPts val="0"/>
                        </a:spcAft>
                        <a:buFont typeface="Arial" charset="0"/>
                        <a:buChar char="•"/>
                      </a:pPr>
                      <a:r>
                        <a:rPr lang="en-US" sz="1800" b="0" dirty="0">
                          <a:solidFill>
                            <a:schemeClr val="bg2">
                              <a:lumMod val="10000"/>
                            </a:schemeClr>
                          </a:solidFill>
                          <a:effectLst/>
                        </a:rPr>
                        <a:t>Knows what he or she is talking about when it comes to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0" marR="0">
                        <a:spcBef>
                          <a:spcPts val="0"/>
                        </a:spcBef>
                        <a:spcAft>
                          <a:spcPts val="0"/>
                        </a:spcAft>
                      </a:pPr>
                      <a:r>
                        <a:rPr lang="en-US" sz="1800" b="0" dirty="0">
                          <a:solidFill>
                            <a:schemeClr val="bg2">
                              <a:lumMod val="10000"/>
                            </a:schemeClr>
                          </a:solidFill>
                          <a:effectLst/>
                        </a:rPr>
                        <a:t> </a:t>
                      </a:r>
                      <a:endParaRPr lang="en-US" sz="1800" b="0" dirty="0">
                        <a:solidFill>
                          <a:schemeClr val="bg2">
                            <a:lumMod val="10000"/>
                          </a:schemeClr>
                        </a:solidFill>
                        <a:effectLst/>
                        <a:latin typeface="Helvetica Neue" charset="0"/>
                        <a:ea typeface="Calibri" charset="0"/>
                        <a:cs typeface="Times New Roman" charset="0"/>
                      </a:endParaRPr>
                    </a:p>
                  </a:txBody>
                  <a:tcPr marL="68580" marR="68580" marT="0" marB="0">
                    <a:noFill/>
                  </a:tcPr>
                </a:tc>
              </a:tr>
              <a:tr h="2348753">
                <a:tc>
                  <a:txBody>
                    <a:bodyPr/>
                    <a:lstStyle/>
                    <a:p>
                      <a:pPr marL="0" marR="0" algn="ctr">
                        <a:spcBef>
                          <a:spcPts val="0"/>
                        </a:spcBef>
                        <a:spcAft>
                          <a:spcPts val="0"/>
                        </a:spcAft>
                      </a:pPr>
                      <a:r>
                        <a:rPr lang="en-US" sz="1800" b="0" u="sng" dirty="0">
                          <a:solidFill>
                            <a:schemeClr val="bg2">
                              <a:lumMod val="10000"/>
                            </a:schemeClr>
                          </a:solidFill>
                          <a:effectLst/>
                        </a:rPr>
                        <a:t>Scale 3: Supportive </a:t>
                      </a:r>
                    </a:p>
                    <a:p>
                      <a:pPr marL="285750" marR="0" indent="-285750">
                        <a:spcBef>
                          <a:spcPts val="0"/>
                        </a:spcBef>
                        <a:spcAft>
                          <a:spcPts val="0"/>
                        </a:spcAft>
                        <a:buFont typeface="Arial" charset="0"/>
                        <a:buChar char="•"/>
                      </a:pPr>
                      <a:r>
                        <a:rPr lang="en-US" sz="1800" b="0" dirty="0">
                          <a:solidFill>
                            <a:schemeClr val="bg2">
                              <a:lumMod val="10000"/>
                            </a:schemeClr>
                          </a:solidFill>
                          <a:effectLst/>
                        </a:rPr>
                        <a:t>Recognizes and appreciates employee efforts</a:t>
                      </a:r>
                    </a:p>
                    <a:p>
                      <a:pPr marL="285750" marR="0" indent="-285750">
                        <a:spcBef>
                          <a:spcPts val="0"/>
                        </a:spcBef>
                        <a:spcAft>
                          <a:spcPts val="0"/>
                        </a:spcAft>
                        <a:buFont typeface="Arial" charset="0"/>
                        <a:buChar char="•"/>
                      </a:pPr>
                      <a:r>
                        <a:rPr lang="en-US" sz="1800" b="0" dirty="0">
                          <a:solidFill>
                            <a:schemeClr val="bg2">
                              <a:lumMod val="10000"/>
                            </a:schemeClr>
                          </a:solidFill>
                          <a:effectLst/>
                        </a:rPr>
                        <a:t>Supports employee efforts to learn more about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285750" marR="0" indent="-285750">
                        <a:spcBef>
                          <a:spcPts val="0"/>
                        </a:spcBef>
                        <a:spcAft>
                          <a:spcPts val="0"/>
                        </a:spcAft>
                        <a:buFont typeface="Arial" charset="0"/>
                        <a:buChar char="•"/>
                      </a:pPr>
                      <a:r>
                        <a:rPr lang="en-US" sz="1800" b="0" dirty="0">
                          <a:solidFill>
                            <a:schemeClr val="bg2">
                              <a:lumMod val="10000"/>
                            </a:schemeClr>
                          </a:solidFill>
                          <a:effectLst/>
                        </a:rPr>
                        <a:t>Supports employee efforts to use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0" marR="0">
                        <a:spcBef>
                          <a:spcPts val="0"/>
                        </a:spcBef>
                        <a:spcAft>
                          <a:spcPts val="0"/>
                        </a:spcAft>
                      </a:pPr>
                      <a:r>
                        <a:rPr lang="en-US" sz="1800" b="0" dirty="0">
                          <a:solidFill>
                            <a:schemeClr val="bg2">
                              <a:lumMod val="10000"/>
                            </a:schemeClr>
                          </a:solidFill>
                          <a:effectLst/>
                        </a:rPr>
                        <a:t> </a:t>
                      </a:r>
                      <a:endParaRPr lang="en-US" sz="1800" b="0" dirty="0">
                        <a:solidFill>
                          <a:schemeClr val="bg2">
                            <a:lumMod val="10000"/>
                          </a:schemeClr>
                        </a:solidFill>
                        <a:effectLst/>
                        <a:latin typeface="Helvetica Neue" charset="0"/>
                        <a:ea typeface="Calibri" charset="0"/>
                        <a:cs typeface="Times New Roman" charset="0"/>
                      </a:endParaRPr>
                    </a:p>
                  </a:txBody>
                  <a:tcPr marL="68580" marR="68580" marT="0" marB="0">
                    <a:noFill/>
                  </a:tcPr>
                </a:tc>
                <a:tc>
                  <a:txBody>
                    <a:bodyPr/>
                    <a:lstStyle/>
                    <a:p>
                      <a:pPr marL="0" marR="0" algn="ctr">
                        <a:spcBef>
                          <a:spcPts val="0"/>
                        </a:spcBef>
                        <a:spcAft>
                          <a:spcPts val="0"/>
                        </a:spcAft>
                      </a:pPr>
                      <a:r>
                        <a:rPr lang="en-US" sz="1800" b="0" u="sng" dirty="0">
                          <a:solidFill>
                            <a:schemeClr val="bg2">
                              <a:lumMod val="10000"/>
                            </a:schemeClr>
                          </a:solidFill>
                          <a:effectLst/>
                        </a:rPr>
                        <a:t>Scale 4: Perseverant</a:t>
                      </a:r>
                    </a:p>
                    <a:p>
                      <a:pPr marL="285750" marR="0" indent="-285750">
                        <a:spcBef>
                          <a:spcPts val="0"/>
                        </a:spcBef>
                        <a:spcAft>
                          <a:spcPts val="0"/>
                        </a:spcAft>
                        <a:buFont typeface="Arial" charset="0"/>
                        <a:buChar char="•"/>
                      </a:pPr>
                      <a:r>
                        <a:rPr lang="en-US" sz="1800" b="0" dirty="0">
                          <a:solidFill>
                            <a:schemeClr val="bg2">
                              <a:lumMod val="10000"/>
                            </a:schemeClr>
                          </a:solidFill>
                          <a:effectLst/>
                        </a:rPr>
                        <a:t>Perseveres through the ups and downs of implementing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285750" marR="0" indent="-285750">
                        <a:spcBef>
                          <a:spcPts val="0"/>
                        </a:spcBef>
                        <a:spcAft>
                          <a:spcPts val="0"/>
                        </a:spcAft>
                        <a:buFont typeface="Arial" charset="0"/>
                        <a:buChar char="•"/>
                      </a:pPr>
                      <a:r>
                        <a:rPr lang="en-US" sz="1800" b="0" dirty="0">
                          <a:solidFill>
                            <a:schemeClr val="bg2">
                              <a:lumMod val="10000"/>
                            </a:schemeClr>
                          </a:solidFill>
                          <a:effectLst/>
                        </a:rPr>
                        <a:t>Carries on through the challenges of implementing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285750" marR="0" indent="-285750">
                        <a:spcBef>
                          <a:spcPts val="0"/>
                        </a:spcBef>
                        <a:spcAft>
                          <a:spcPts val="0"/>
                        </a:spcAft>
                        <a:buFont typeface="Arial" charset="0"/>
                        <a:buChar char="•"/>
                      </a:pPr>
                      <a:r>
                        <a:rPr lang="en-US" sz="1800" b="0" dirty="0">
                          <a:solidFill>
                            <a:schemeClr val="bg2">
                              <a:lumMod val="10000"/>
                            </a:schemeClr>
                          </a:solidFill>
                          <a:effectLst/>
                        </a:rPr>
                        <a:t>Reacts to critical issues regarding implementation of </a:t>
                      </a:r>
                      <a:r>
                        <a:rPr lang="en-US" sz="1800" b="0" dirty="0" smtClean="0">
                          <a:solidFill>
                            <a:schemeClr val="bg2">
                              <a:lumMod val="10000"/>
                            </a:schemeClr>
                          </a:solidFill>
                          <a:effectLst/>
                        </a:rPr>
                        <a:t>initiatives</a:t>
                      </a:r>
                      <a:endParaRPr lang="en-US" sz="1800" b="0" dirty="0">
                        <a:solidFill>
                          <a:schemeClr val="bg2">
                            <a:lumMod val="10000"/>
                          </a:schemeClr>
                        </a:solidFill>
                        <a:effectLst/>
                      </a:endParaRPr>
                    </a:p>
                    <a:p>
                      <a:pPr marL="0" marR="0">
                        <a:spcBef>
                          <a:spcPts val="0"/>
                        </a:spcBef>
                        <a:spcAft>
                          <a:spcPts val="0"/>
                        </a:spcAft>
                      </a:pPr>
                      <a:r>
                        <a:rPr lang="en-US" sz="1800" b="0" dirty="0">
                          <a:solidFill>
                            <a:schemeClr val="bg2">
                              <a:lumMod val="10000"/>
                            </a:schemeClr>
                          </a:solidFill>
                          <a:effectLst/>
                        </a:rPr>
                        <a:t> </a:t>
                      </a:r>
                      <a:endParaRPr lang="en-US" sz="1800" b="0" dirty="0">
                        <a:solidFill>
                          <a:schemeClr val="bg2">
                            <a:lumMod val="10000"/>
                          </a:schemeClr>
                        </a:solidFill>
                        <a:effectLst/>
                        <a:latin typeface="Helvetica Neue" charset="0"/>
                        <a:ea typeface="Calibri" charset="0"/>
                        <a:cs typeface="Times New Roman" charset="0"/>
                      </a:endParaRPr>
                    </a:p>
                  </a:txBody>
                  <a:tcPr marL="68580" marR="68580" marT="0" marB="0">
                    <a:noFill/>
                  </a:tcPr>
                </a:tc>
              </a:tr>
            </a:tbl>
          </a:graphicData>
        </a:graphic>
      </p:graphicFrame>
    </p:spTree>
    <p:extLst>
      <p:ext uri="{BB962C8B-B14F-4D97-AF65-F5344CB8AC3E}">
        <p14:creationId xmlns:p14="http://schemas.microsoft.com/office/powerpoint/2010/main" val="71129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Nexus and ILS Correlation: Findings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5315257"/>
              </p:ext>
            </p:extLst>
          </p:nvPr>
        </p:nvGraphicFramePr>
        <p:xfrm>
          <a:off x="601980" y="1917077"/>
          <a:ext cx="7962899" cy="1698691"/>
        </p:xfrm>
        <a:graphic>
          <a:graphicData uri="http://schemas.openxmlformats.org/drawingml/2006/table">
            <a:tbl>
              <a:tblPr>
                <a:tableStyleId>{5C22544A-7EE6-4342-B048-85BDC9FD1C3A}</a:tableStyleId>
              </a:tblPr>
              <a:tblGrid>
                <a:gridCol w="1094085"/>
                <a:gridCol w="1091380"/>
                <a:gridCol w="1150374"/>
                <a:gridCol w="1179871"/>
                <a:gridCol w="1224116"/>
                <a:gridCol w="1165123"/>
                <a:gridCol w="1057950"/>
              </a:tblGrid>
              <a:tr h="1073346">
                <a:tc>
                  <a:txBody>
                    <a:bodyPr/>
                    <a:lstStyle/>
                    <a:p>
                      <a:pPr algn="ctr" fontAlgn="b"/>
                      <a:endParaRPr lang="en-US" sz="16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600" u="none" strike="noStrike" dirty="0" smtClean="0">
                          <a:ln>
                            <a:noFill/>
                          </a:ln>
                          <a:effectLst/>
                        </a:rPr>
                        <a:t>L1: </a:t>
                      </a:r>
                    </a:p>
                    <a:p>
                      <a:pPr algn="ctr" fontAlgn="b"/>
                      <a:r>
                        <a:rPr lang="en-US" sz="1600" u="none" strike="noStrike" dirty="0" smtClean="0">
                          <a:ln>
                            <a:noFill/>
                          </a:ln>
                          <a:effectLst/>
                        </a:rPr>
                        <a:t>Leading </a:t>
                      </a:r>
                      <a:r>
                        <a:rPr lang="en-US" sz="1600" u="none" strike="noStrike" dirty="0">
                          <a:ln>
                            <a:noFill/>
                          </a:ln>
                          <a:effectLst/>
                        </a:rPr>
                        <a:t>Self </a:t>
                      </a:r>
                      <a:endParaRPr lang="en-US" sz="16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600" u="none" strike="noStrike" dirty="0" smtClean="0">
                          <a:ln>
                            <a:noFill/>
                          </a:ln>
                          <a:effectLst/>
                        </a:rPr>
                        <a:t>L2: </a:t>
                      </a:r>
                    </a:p>
                    <a:p>
                      <a:pPr algn="ctr" fontAlgn="b"/>
                      <a:r>
                        <a:rPr lang="en-US" sz="1600" u="none" strike="noStrike" dirty="0" smtClean="0">
                          <a:ln>
                            <a:noFill/>
                          </a:ln>
                          <a:effectLst/>
                        </a:rPr>
                        <a:t>Leading </a:t>
                      </a:r>
                      <a:r>
                        <a:rPr lang="en-US" sz="1600" u="none" strike="noStrike" dirty="0">
                          <a:ln>
                            <a:noFill/>
                          </a:ln>
                          <a:effectLst/>
                        </a:rPr>
                        <a:t>Others  </a:t>
                      </a:r>
                      <a:endParaRPr lang="en-US" sz="16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600" u="none" strike="noStrike" dirty="0" smtClean="0">
                          <a:ln>
                            <a:noFill/>
                          </a:ln>
                          <a:effectLst/>
                        </a:rPr>
                        <a:t>L3: </a:t>
                      </a:r>
                    </a:p>
                    <a:p>
                      <a:pPr algn="ctr" fontAlgn="b"/>
                      <a:r>
                        <a:rPr lang="en-US" sz="1600" u="none" strike="noStrike" dirty="0" smtClean="0">
                          <a:ln>
                            <a:noFill/>
                          </a:ln>
                          <a:effectLst/>
                        </a:rPr>
                        <a:t>Leading </a:t>
                      </a:r>
                      <a:r>
                        <a:rPr lang="en-US" sz="1600" u="none" strike="noStrike" dirty="0">
                          <a:ln>
                            <a:noFill/>
                          </a:ln>
                          <a:effectLst/>
                        </a:rPr>
                        <a:t>the Department  </a:t>
                      </a:r>
                      <a:endParaRPr lang="en-US" sz="16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600" u="none" strike="noStrike" dirty="0" smtClean="0">
                          <a:ln>
                            <a:noFill/>
                          </a:ln>
                          <a:effectLst/>
                        </a:rPr>
                        <a:t>L4: </a:t>
                      </a:r>
                    </a:p>
                    <a:p>
                      <a:pPr algn="ctr" fontAlgn="b"/>
                      <a:r>
                        <a:rPr lang="en-US" sz="1600" u="none" strike="noStrike" dirty="0" smtClean="0">
                          <a:ln>
                            <a:noFill/>
                          </a:ln>
                          <a:effectLst/>
                        </a:rPr>
                        <a:t>Leading </a:t>
                      </a:r>
                      <a:r>
                        <a:rPr lang="en-US" sz="1600" u="none" strike="noStrike" dirty="0">
                          <a:ln>
                            <a:noFill/>
                          </a:ln>
                          <a:effectLst/>
                        </a:rPr>
                        <a:t>Multiple Departments</a:t>
                      </a:r>
                      <a:endParaRPr lang="en-US" sz="16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600" u="none" strike="noStrike" dirty="0" smtClean="0">
                          <a:ln>
                            <a:noFill/>
                          </a:ln>
                          <a:effectLst/>
                        </a:rPr>
                        <a:t>L5: </a:t>
                      </a:r>
                    </a:p>
                    <a:p>
                      <a:pPr algn="ctr" fontAlgn="b"/>
                      <a:r>
                        <a:rPr lang="en-US" sz="1600" u="none" strike="noStrike" dirty="0" smtClean="0">
                          <a:ln>
                            <a:noFill/>
                          </a:ln>
                          <a:effectLst/>
                        </a:rPr>
                        <a:t>Leading </a:t>
                      </a:r>
                      <a:r>
                        <a:rPr lang="en-US" sz="1600" u="none" strike="noStrike" dirty="0">
                          <a:ln>
                            <a:noFill/>
                          </a:ln>
                          <a:effectLst/>
                        </a:rPr>
                        <a:t>the Organization</a:t>
                      </a:r>
                      <a:endParaRPr lang="en-US" sz="16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600" u="none" strike="noStrike" dirty="0" smtClean="0">
                          <a:ln>
                            <a:noFill/>
                          </a:ln>
                          <a:effectLst/>
                        </a:rPr>
                        <a:t>L6: </a:t>
                      </a:r>
                    </a:p>
                    <a:p>
                      <a:pPr algn="ctr" fontAlgn="b"/>
                      <a:r>
                        <a:rPr lang="en-US" sz="1600" u="none" strike="noStrike" dirty="0" smtClean="0">
                          <a:ln>
                            <a:noFill/>
                          </a:ln>
                          <a:effectLst/>
                        </a:rPr>
                        <a:t>Leading </a:t>
                      </a:r>
                      <a:r>
                        <a:rPr lang="en-US" sz="1600" u="none" strike="noStrike" dirty="0">
                          <a:ln>
                            <a:noFill/>
                          </a:ln>
                          <a:effectLst/>
                        </a:rPr>
                        <a:t>the Profession</a:t>
                      </a:r>
                      <a:endParaRPr lang="en-US" sz="1600" b="0" i="0" u="none" strike="noStrike" dirty="0">
                        <a:ln>
                          <a:noFill/>
                        </a:ln>
                        <a:solidFill>
                          <a:srgbClr val="000000"/>
                        </a:solidFill>
                        <a:effectLst/>
                        <a:latin typeface="Calibri" charset="0"/>
                      </a:endParaRPr>
                    </a:p>
                  </a:txBody>
                  <a:tcPr marL="0" marR="0" marT="0" marB="0">
                    <a:noFill/>
                  </a:tcPr>
                </a:tc>
              </a:tr>
              <a:tr h="625345">
                <a:tc>
                  <a:txBody>
                    <a:bodyPr/>
                    <a:lstStyle/>
                    <a:p>
                      <a:pPr algn="l" rtl="0" fontAlgn="ctr"/>
                      <a:r>
                        <a:rPr lang="mr-IN" sz="1600" u="none" strike="noStrike" dirty="0">
                          <a:ln>
                            <a:noFill/>
                          </a:ln>
                          <a:effectLst/>
                        </a:rPr>
                        <a:t>ILS-</a:t>
                      </a:r>
                      <a:r>
                        <a:rPr lang="mr-IN" sz="1600" u="none" strike="noStrike" dirty="0" err="1">
                          <a:ln>
                            <a:noFill/>
                          </a:ln>
                          <a:effectLst/>
                        </a:rPr>
                        <a:t>Total</a:t>
                      </a:r>
                      <a:r>
                        <a:rPr lang="mr-IN" sz="1600" u="none" strike="noStrike" dirty="0">
                          <a:ln>
                            <a:noFill/>
                          </a:ln>
                          <a:effectLst/>
                        </a:rPr>
                        <a:t>      </a:t>
                      </a:r>
                      <a:endParaRPr lang="mr-IN" sz="1600" b="0" i="0" u="none" strike="noStrike" dirty="0">
                        <a:ln>
                          <a:noFill/>
                        </a:ln>
                        <a:solidFill>
                          <a:srgbClr val="000000"/>
                        </a:solidFill>
                        <a:effectLst/>
                        <a:latin typeface="Calibri" charset="0"/>
                      </a:endParaRPr>
                    </a:p>
                  </a:txBody>
                  <a:tcPr marL="0" marR="0" marT="0" marB="0" anchor="ctr">
                    <a:noFill/>
                  </a:tcPr>
                </a:tc>
                <a:tc>
                  <a:txBody>
                    <a:bodyPr/>
                    <a:lstStyle/>
                    <a:p>
                      <a:pPr algn="ctr" fontAlgn="b"/>
                      <a:r>
                        <a:rPr lang="nb-NO" sz="1600" u="none" strike="noStrike">
                          <a:ln>
                            <a:noFill/>
                          </a:ln>
                          <a:solidFill>
                            <a:schemeClr val="tx1"/>
                          </a:solidFill>
                          <a:effectLst/>
                        </a:rPr>
                        <a:t>0.412</a:t>
                      </a:r>
                      <a:endParaRPr lang="nb-NO" sz="1600" b="0" i="0" u="none" strike="noStrike">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nb-NO" sz="1600" u="none" strike="noStrike" dirty="0">
                          <a:ln>
                            <a:noFill/>
                          </a:ln>
                          <a:solidFill>
                            <a:schemeClr val="tx1"/>
                          </a:solidFill>
                          <a:effectLst/>
                        </a:rPr>
                        <a:t>0.401</a:t>
                      </a:r>
                      <a:endParaRPr lang="nb-NO" sz="16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cs-CZ" sz="1600" u="none" strike="noStrike" dirty="0">
                          <a:ln>
                            <a:noFill/>
                          </a:ln>
                          <a:solidFill>
                            <a:schemeClr val="tx1"/>
                          </a:solidFill>
                          <a:effectLst/>
                        </a:rPr>
                        <a:t>0.989</a:t>
                      </a:r>
                      <a:endParaRPr lang="cs-CZ" sz="16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hr-HR" sz="1600" u="none" strike="noStrike" dirty="0">
                          <a:ln>
                            <a:noFill/>
                          </a:ln>
                          <a:solidFill>
                            <a:schemeClr val="tx1"/>
                          </a:solidFill>
                          <a:effectLst/>
                        </a:rPr>
                        <a:t>0.426</a:t>
                      </a:r>
                      <a:endParaRPr lang="hr-HR" sz="16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cs-CZ" sz="1600" u="none" strike="noStrike" dirty="0">
                          <a:ln>
                            <a:noFill/>
                          </a:ln>
                          <a:solidFill>
                            <a:schemeClr val="tx1"/>
                          </a:solidFill>
                          <a:effectLst/>
                        </a:rPr>
                        <a:t>0.222</a:t>
                      </a:r>
                      <a:endParaRPr lang="cs-CZ" sz="1600" b="0" i="0" u="none" strike="noStrike" dirty="0">
                        <a:ln>
                          <a:noFill/>
                        </a:ln>
                        <a:solidFill>
                          <a:schemeClr val="tx1"/>
                        </a:solidFill>
                        <a:effectLst/>
                        <a:latin typeface="Calibri" charset="0"/>
                      </a:endParaRPr>
                    </a:p>
                  </a:txBody>
                  <a:tcPr marL="0" marR="0" marT="0" marB="0" anchor="ctr">
                    <a:solidFill>
                      <a:srgbClr val="FF0000">
                        <a:alpha val="25000"/>
                      </a:srgbClr>
                    </a:solidFill>
                  </a:tcPr>
                </a:tc>
                <a:tc>
                  <a:txBody>
                    <a:bodyPr/>
                    <a:lstStyle/>
                    <a:p>
                      <a:pPr algn="ctr" fontAlgn="b"/>
                      <a:r>
                        <a:rPr lang="nb-NO" sz="1600" u="none" strike="noStrike" dirty="0">
                          <a:ln>
                            <a:noFill/>
                          </a:ln>
                          <a:solidFill>
                            <a:schemeClr val="tx1"/>
                          </a:solidFill>
                          <a:effectLst/>
                        </a:rPr>
                        <a:t>0.275</a:t>
                      </a:r>
                      <a:endParaRPr lang="nb-NO" sz="1600" b="0" i="0" u="none" strike="noStrike" dirty="0">
                        <a:ln>
                          <a:noFill/>
                        </a:ln>
                        <a:solidFill>
                          <a:schemeClr val="tx1"/>
                        </a:solidFill>
                        <a:effectLst/>
                        <a:latin typeface="Calibri" charset="0"/>
                      </a:endParaRPr>
                    </a:p>
                  </a:txBody>
                  <a:tcPr marL="0" marR="0" marT="0" marB="0" anchor="ctr">
                    <a:solidFill>
                      <a:srgbClr val="FF0000">
                        <a:alpha val="25000"/>
                      </a:srgbClr>
                    </a:solidFill>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382936099"/>
              </p:ext>
            </p:extLst>
          </p:nvPr>
        </p:nvGraphicFramePr>
        <p:xfrm>
          <a:off x="4964761" y="4618445"/>
          <a:ext cx="3600118" cy="1666393"/>
        </p:xfrm>
        <a:graphic>
          <a:graphicData uri="http://schemas.openxmlformats.org/drawingml/2006/table">
            <a:tbl>
              <a:tblPr>
                <a:tableStyleId>{5C22544A-7EE6-4342-B048-85BDC9FD1C3A}</a:tableStyleId>
              </a:tblPr>
              <a:tblGrid>
                <a:gridCol w="1800059"/>
                <a:gridCol w="1800059"/>
              </a:tblGrid>
              <a:tr h="361769">
                <a:tc gridSpan="2">
                  <a:txBody>
                    <a:bodyPr/>
                    <a:lstStyle/>
                    <a:p>
                      <a:pPr algn="ctr" fontAlgn="b"/>
                      <a:r>
                        <a:rPr lang="nb-NO" sz="1400" b="1" i="0" u="none" strike="noStrike" dirty="0" smtClean="0">
                          <a:ln>
                            <a:noFill/>
                          </a:ln>
                          <a:solidFill>
                            <a:schemeClr val="tx1"/>
                          </a:solidFill>
                          <a:effectLst/>
                          <a:latin typeface="Calibri" charset="0"/>
                        </a:rPr>
                        <a:t>KEY</a:t>
                      </a:r>
                      <a:endParaRPr lang="nb-NO" sz="1400" b="1" i="0" u="none" strike="noStrike" dirty="0">
                        <a:ln>
                          <a:noFill/>
                        </a:ln>
                        <a:solidFill>
                          <a:schemeClr val="tx1"/>
                        </a:solidFill>
                        <a:effectLst/>
                        <a:latin typeface="Calibri"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pPr algn="ctr" fontAlgn="b"/>
                      <a:endParaRPr lang="nb-NO" sz="1400" u="none" strike="noStrike" dirty="0">
                        <a:ln>
                          <a:noFill/>
                        </a:ln>
                        <a:solidFill>
                          <a:schemeClr val="tx1"/>
                        </a:solidFill>
                        <a:effectLst/>
                      </a:endParaRPr>
                    </a:p>
                  </a:txBody>
                  <a:tcPr marL="0" marR="0" marT="0" marB="0" anchor="b">
                    <a:solidFill>
                      <a:srgbClr val="FF0000">
                        <a:alpha val="29000"/>
                      </a:srgbClr>
                    </a:solidFill>
                  </a:tcPr>
                </a:tc>
              </a:tr>
              <a:tr h="752928">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ln>
                            <a:noFill/>
                          </a:ln>
                          <a:effectLst/>
                        </a:rPr>
                        <a:t>Correlation</a:t>
                      </a:r>
                      <a:r>
                        <a:rPr lang="en-US" sz="1400" u="none" strike="noStrike" baseline="0" dirty="0" smtClean="0">
                          <a:ln>
                            <a:noFill/>
                          </a:ln>
                          <a:effectLst/>
                        </a:rPr>
                        <a:t> indicates concurrent criterion validity</a:t>
                      </a:r>
                      <a:endParaRPr lang="en-US" sz="1400" b="0" i="0" u="none" strike="noStrike" dirty="0" smtClean="0">
                        <a:ln>
                          <a:noFill/>
                        </a:ln>
                        <a:solidFill>
                          <a:srgbClr val="000000"/>
                        </a:solidFill>
                        <a:effectLst/>
                        <a:latin typeface="Calibri" charset="0"/>
                      </a:endParaRPr>
                    </a:p>
                  </a:txBody>
                  <a:tcPr marL="0" marR="0" marT="0" marB="0" anchor="ctr">
                    <a:lnL w="12700" cap="flat" cmpd="sng" algn="ctr">
                      <a:solidFill>
                        <a:schemeClr val="tx1"/>
                      </a:solidFill>
                      <a:prstDash val="solid"/>
                      <a:round/>
                      <a:headEnd type="none" w="med" len="med"/>
                      <a:tailEnd type="none" w="med" len="med"/>
                    </a:lnL>
                    <a:solidFill>
                      <a:srgbClr val="92D05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ln>
                            <a:noFill/>
                          </a:ln>
                          <a:effectLst/>
                        </a:rPr>
                        <a:t>Correlation falls short of </a:t>
                      </a:r>
                      <a:r>
                        <a:rPr lang="en-US" sz="1400" u="none" strike="noStrike" baseline="0" dirty="0" smtClean="0">
                          <a:ln>
                            <a:noFill/>
                          </a:ln>
                          <a:effectLst/>
                        </a:rPr>
                        <a:t>concurrent criterion validity</a:t>
                      </a:r>
                      <a:endParaRPr lang="en-US" sz="1400" b="0" i="0" u="none" strike="noStrike" dirty="0" smtClean="0">
                        <a:ln>
                          <a:noFill/>
                        </a:ln>
                        <a:solidFill>
                          <a:srgbClr val="000000"/>
                        </a:solidFill>
                        <a:effectLst/>
                        <a:latin typeface="Calibri" charset="0"/>
                      </a:endParaRPr>
                    </a:p>
                  </a:txBody>
                  <a:tcPr marL="0" marR="0" marT="0" marB="0" anchor="ctr">
                    <a:lnR w="12700" cap="flat" cmpd="sng" algn="ctr">
                      <a:solidFill>
                        <a:schemeClr val="tx1"/>
                      </a:solidFill>
                      <a:prstDash val="solid"/>
                      <a:round/>
                      <a:headEnd type="none" w="med" len="med"/>
                      <a:tailEnd type="none" w="med" len="med"/>
                    </a:lnR>
                    <a:solidFill>
                      <a:srgbClr val="FF0000">
                        <a:alpha val="29000"/>
                      </a:srgbClr>
                    </a:solidFill>
                  </a:tcPr>
                </a:tc>
              </a:tr>
              <a:tr h="551696">
                <a:tc gridSpan="2">
                  <a:txBody>
                    <a:bodyPr/>
                    <a:lstStyle/>
                    <a:p>
                      <a:pPr algn="l" fontAlgn="b"/>
                      <a:r>
                        <a:rPr lang="nb-NO" sz="1400" b="0" i="0" u="none" strike="noStrike" dirty="0" smtClean="0">
                          <a:ln>
                            <a:noFill/>
                          </a:ln>
                          <a:solidFill>
                            <a:schemeClr val="tx1"/>
                          </a:solidFill>
                          <a:effectLst/>
                          <a:latin typeface="Calibri" charset="0"/>
                        </a:rPr>
                        <a:t>Note: </a:t>
                      </a:r>
                      <a:r>
                        <a:rPr lang="nb-NO" sz="1400" b="0" i="0" u="none" strike="noStrike" dirty="0" err="1" smtClean="0">
                          <a:ln>
                            <a:noFill/>
                          </a:ln>
                          <a:solidFill>
                            <a:schemeClr val="tx1"/>
                          </a:solidFill>
                          <a:effectLst/>
                          <a:latin typeface="Calibri" charset="0"/>
                        </a:rPr>
                        <a:t>correlation</a:t>
                      </a:r>
                      <a:r>
                        <a:rPr lang="nb-NO" sz="1400" b="0" i="0" u="none" strike="noStrike" dirty="0" smtClean="0">
                          <a:ln>
                            <a:noFill/>
                          </a:ln>
                          <a:solidFill>
                            <a:schemeClr val="tx1"/>
                          </a:solidFill>
                          <a:effectLst/>
                          <a:latin typeface="Calibri" charset="0"/>
                        </a:rPr>
                        <a:t> scores </a:t>
                      </a:r>
                      <a:r>
                        <a:rPr lang="nb-NO" sz="1400" b="0" i="0" u="none" strike="noStrike" dirty="0" err="1" smtClean="0">
                          <a:ln>
                            <a:noFill/>
                          </a:ln>
                          <a:solidFill>
                            <a:schemeClr val="tx1"/>
                          </a:solidFill>
                          <a:effectLst/>
                          <a:latin typeface="Calibri" charset="0"/>
                        </a:rPr>
                        <a:t>vary</a:t>
                      </a:r>
                      <a:r>
                        <a:rPr lang="nb-NO" sz="1400" b="0" i="0" u="none" strike="noStrike" dirty="0" smtClean="0">
                          <a:ln>
                            <a:noFill/>
                          </a:ln>
                          <a:solidFill>
                            <a:schemeClr val="tx1"/>
                          </a:solidFill>
                          <a:effectLst/>
                          <a:latin typeface="Calibri" charset="0"/>
                        </a:rPr>
                        <a:t> </a:t>
                      </a:r>
                      <a:r>
                        <a:rPr lang="nb-NO" sz="1400" b="0" i="0" u="none" strike="noStrike" dirty="0" err="1" smtClean="0">
                          <a:ln>
                            <a:noFill/>
                          </a:ln>
                          <a:solidFill>
                            <a:schemeClr val="tx1"/>
                          </a:solidFill>
                          <a:effectLst/>
                          <a:latin typeface="Calibri" charset="0"/>
                        </a:rPr>
                        <a:t>based</a:t>
                      </a:r>
                      <a:r>
                        <a:rPr lang="nb-NO" sz="1400" b="0" i="0" u="none" strike="noStrike" dirty="0" smtClean="0">
                          <a:ln>
                            <a:noFill/>
                          </a:ln>
                          <a:solidFill>
                            <a:schemeClr val="tx1"/>
                          </a:solidFill>
                          <a:effectLst/>
                          <a:latin typeface="Calibri" charset="0"/>
                        </a:rPr>
                        <a:t> </a:t>
                      </a:r>
                      <a:r>
                        <a:rPr lang="nb-NO" sz="1400" b="0" i="0" u="none" strike="noStrike" dirty="0" err="1" smtClean="0">
                          <a:ln>
                            <a:noFill/>
                          </a:ln>
                          <a:solidFill>
                            <a:schemeClr val="tx1"/>
                          </a:solidFill>
                          <a:effectLst/>
                          <a:latin typeface="Calibri" charset="0"/>
                        </a:rPr>
                        <a:t>on</a:t>
                      </a:r>
                      <a:r>
                        <a:rPr lang="nb-NO" sz="1400" b="0" i="0" u="none" strike="noStrike" dirty="0" smtClean="0">
                          <a:ln>
                            <a:noFill/>
                          </a:ln>
                          <a:solidFill>
                            <a:schemeClr val="tx1"/>
                          </a:solidFill>
                          <a:effectLst/>
                          <a:latin typeface="Calibri" charset="0"/>
                        </a:rPr>
                        <a:t> N for </a:t>
                      </a:r>
                      <a:r>
                        <a:rPr lang="nb-NO" sz="1400" b="0" i="0" u="none" strike="noStrike" dirty="0" err="1" smtClean="0">
                          <a:ln>
                            <a:noFill/>
                          </a:ln>
                          <a:solidFill>
                            <a:schemeClr val="tx1"/>
                          </a:solidFill>
                          <a:effectLst/>
                          <a:latin typeface="Calibri" charset="0"/>
                        </a:rPr>
                        <a:t>each</a:t>
                      </a:r>
                      <a:r>
                        <a:rPr lang="nb-NO" sz="1400" b="0" i="0" u="none" strike="noStrike" dirty="0" smtClean="0">
                          <a:ln>
                            <a:noFill/>
                          </a:ln>
                          <a:solidFill>
                            <a:schemeClr val="tx1"/>
                          </a:solidFill>
                          <a:effectLst/>
                          <a:latin typeface="Calibri" charset="0"/>
                        </a:rPr>
                        <a:t> combination </a:t>
                      </a:r>
                      <a:r>
                        <a:rPr lang="nb-NO" sz="1400" b="0" i="0" u="none" strike="noStrike" dirty="0" err="1" smtClean="0">
                          <a:ln>
                            <a:noFill/>
                          </a:ln>
                          <a:solidFill>
                            <a:schemeClr val="tx1"/>
                          </a:solidFill>
                          <a:effectLst/>
                          <a:latin typeface="Calibri" charset="0"/>
                        </a:rPr>
                        <a:t>of</a:t>
                      </a:r>
                      <a:r>
                        <a:rPr lang="nb-NO" sz="1400" b="0" i="0" u="none" strike="noStrike" dirty="0" smtClean="0">
                          <a:ln>
                            <a:noFill/>
                          </a:ln>
                          <a:solidFill>
                            <a:schemeClr val="tx1"/>
                          </a:solidFill>
                          <a:effectLst/>
                          <a:latin typeface="Calibri" charset="0"/>
                        </a:rPr>
                        <a:t> </a:t>
                      </a:r>
                      <a:r>
                        <a:rPr lang="nb-NO" sz="1400" b="0" i="0" u="none" strike="noStrike" dirty="0" err="1" smtClean="0">
                          <a:ln>
                            <a:noFill/>
                          </a:ln>
                          <a:solidFill>
                            <a:schemeClr val="tx1"/>
                          </a:solidFill>
                          <a:effectLst/>
                          <a:latin typeface="Calibri" charset="0"/>
                        </a:rPr>
                        <a:t>Layer</a:t>
                      </a:r>
                      <a:r>
                        <a:rPr lang="nb-NO" sz="1400" b="0" i="0" u="none" strike="noStrike" dirty="0" smtClean="0">
                          <a:ln>
                            <a:noFill/>
                          </a:ln>
                          <a:solidFill>
                            <a:schemeClr val="tx1"/>
                          </a:solidFill>
                          <a:effectLst/>
                          <a:latin typeface="Calibri" charset="0"/>
                        </a:rPr>
                        <a:t> and ILS </a:t>
                      </a:r>
                      <a:r>
                        <a:rPr lang="nb-NO" sz="1400" b="0" i="0" u="none" strike="noStrike" dirty="0" err="1" smtClean="0">
                          <a:ln>
                            <a:noFill/>
                          </a:ln>
                          <a:solidFill>
                            <a:schemeClr val="tx1"/>
                          </a:solidFill>
                          <a:effectLst/>
                          <a:latin typeface="Calibri" charset="0"/>
                        </a:rPr>
                        <a:t>responses</a:t>
                      </a:r>
                      <a:r>
                        <a:rPr lang="nb-NO" sz="1400" b="0" i="0" u="none" strike="noStrike" dirty="0" smtClean="0">
                          <a:ln>
                            <a:noFill/>
                          </a:ln>
                          <a:solidFill>
                            <a:schemeClr val="tx1"/>
                          </a:solidFill>
                          <a:effectLst/>
                          <a:latin typeface="Calibri" charset="0"/>
                        </a:rPr>
                        <a:t>.</a:t>
                      </a:r>
                      <a:endParaRPr lang="nb-NO" sz="1400" b="0" i="0" u="none" strike="noStrike" dirty="0">
                        <a:ln>
                          <a:noFill/>
                        </a:ln>
                        <a:solidFill>
                          <a:schemeClr val="tx1"/>
                        </a:solidFill>
                        <a:effectLst/>
                        <a:latin typeface="Calibri"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b"/>
                      <a:endParaRPr lang="nb-NO" sz="1400" u="none" strike="noStrike" dirty="0">
                        <a:ln>
                          <a:noFill/>
                        </a:ln>
                        <a:solidFill>
                          <a:schemeClr val="tx1"/>
                        </a:solidFill>
                        <a:effectLst/>
                      </a:endParaRPr>
                    </a:p>
                  </a:txBody>
                  <a:tcPr marL="0" marR="0" marT="0" marB="0" anchor="b">
                    <a:noFill/>
                  </a:tcPr>
                </a:tc>
              </a:tr>
            </a:tbl>
          </a:graphicData>
        </a:graphic>
      </p:graphicFrame>
    </p:spTree>
    <p:extLst>
      <p:ext uri="{BB962C8B-B14F-4D97-AF65-F5344CB8AC3E}">
        <p14:creationId xmlns:p14="http://schemas.microsoft.com/office/powerpoint/2010/main" val="17117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Nexus and ILS Correlation: Findings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2778626"/>
              </p:ext>
            </p:extLst>
          </p:nvPr>
        </p:nvGraphicFramePr>
        <p:xfrm>
          <a:off x="601980" y="1159329"/>
          <a:ext cx="7962899" cy="3489454"/>
        </p:xfrm>
        <a:graphic>
          <a:graphicData uri="http://schemas.openxmlformats.org/drawingml/2006/table">
            <a:tbl>
              <a:tblPr>
                <a:tableStyleId>{5C22544A-7EE6-4342-B048-85BDC9FD1C3A}</a:tableStyleId>
              </a:tblPr>
              <a:tblGrid>
                <a:gridCol w="1722914"/>
                <a:gridCol w="1071242"/>
                <a:gridCol w="1071242"/>
                <a:gridCol w="1071242"/>
                <a:gridCol w="1071242"/>
                <a:gridCol w="1071242"/>
                <a:gridCol w="883775"/>
              </a:tblGrid>
              <a:tr h="1073346">
                <a:tc>
                  <a:txBody>
                    <a:bodyPr/>
                    <a:lstStyle/>
                    <a:p>
                      <a:pPr algn="ctr" fontAlgn="b"/>
                      <a:endParaRPr lang="en-US" sz="14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400" u="none" strike="noStrike" dirty="0" smtClean="0">
                          <a:ln>
                            <a:noFill/>
                          </a:ln>
                          <a:effectLst/>
                        </a:rPr>
                        <a:t>L1: </a:t>
                      </a:r>
                    </a:p>
                    <a:p>
                      <a:pPr algn="ctr" fontAlgn="b"/>
                      <a:r>
                        <a:rPr lang="en-US" sz="1400" u="none" strike="noStrike" dirty="0" smtClean="0">
                          <a:ln>
                            <a:noFill/>
                          </a:ln>
                          <a:effectLst/>
                        </a:rPr>
                        <a:t>Leading </a:t>
                      </a:r>
                      <a:r>
                        <a:rPr lang="en-US" sz="1400" u="none" strike="noStrike" dirty="0">
                          <a:ln>
                            <a:noFill/>
                          </a:ln>
                          <a:effectLst/>
                        </a:rPr>
                        <a:t>Self </a:t>
                      </a:r>
                      <a:endParaRPr lang="en-US" sz="14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400" u="none" strike="noStrike" dirty="0" smtClean="0">
                          <a:ln>
                            <a:noFill/>
                          </a:ln>
                          <a:effectLst/>
                        </a:rPr>
                        <a:t>L2: </a:t>
                      </a:r>
                    </a:p>
                    <a:p>
                      <a:pPr algn="ctr" fontAlgn="b"/>
                      <a:r>
                        <a:rPr lang="en-US" sz="1400" u="none" strike="noStrike" dirty="0" smtClean="0">
                          <a:ln>
                            <a:noFill/>
                          </a:ln>
                          <a:effectLst/>
                        </a:rPr>
                        <a:t>Leading </a:t>
                      </a:r>
                      <a:r>
                        <a:rPr lang="en-US" sz="1400" u="none" strike="noStrike" dirty="0">
                          <a:ln>
                            <a:noFill/>
                          </a:ln>
                          <a:effectLst/>
                        </a:rPr>
                        <a:t>Others  </a:t>
                      </a:r>
                      <a:endParaRPr lang="en-US" sz="14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400" u="none" strike="noStrike" dirty="0" smtClean="0">
                          <a:ln>
                            <a:noFill/>
                          </a:ln>
                          <a:effectLst/>
                        </a:rPr>
                        <a:t>L3: </a:t>
                      </a:r>
                    </a:p>
                    <a:p>
                      <a:pPr algn="ctr" fontAlgn="b"/>
                      <a:r>
                        <a:rPr lang="en-US" sz="1400" u="none" strike="noStrike" dirty="0" smtClean="0">
                          <a:ln>
                            <a:noFill/>
                          </a:ln>
                          <a:effectLst/>
                        </a:rPr>
                        <a:t>Leading </a:t>
                      </a:r>
                      <a:r>
                        <a:rPr lang="en-US" sz="1400" u="none" strike="noStrike" dirty="0">
                          <a:ln>
                            <a:noFill/>
                          </a:ln>
                          <a:effectLst/>
                        </a:rPr>
                        <a:t>the Department  </a:t>
                      </a:r>
                      <a:endParaRPr lang="en-US" sz="14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400" u="none" strike="noStrike" dirty="0" smtClean="0">
                          <a:ln>
                            <a:noFill/>
                          </a:ln>
                          <a:effectLst/>
                        </a:rPr>
                        <a:t>L4: </a:t>
                      </a:r>
                    </a:p>
                    <a:p>
                      <a:pPr algn="ctr" fontAlgn="b"/>
                      <a:r>
                        <a:rPr lang="en-US" sz="1400" u="none" strike="noStrike" dirty="0" smtClean="0">
                          <a:ln>
                            <a:noFill/>
                          </a:ln>
                          <a:effectLst/>
                        </a:rPr>
                        <a:t>Leading </a:t>
                      </a:r>
                      <a:r>
                        <a:rPr lang="en-US" sz="1400" u="none" strike="noStrike" dirty="0">
                          <a:ln>
                            <a:noFill/>
                          </a:ln>
                          <a:effectLst/>
                        </a:rPr>
                        <a:t>Multiple Departments</a:t>
                      </a:r>
                      <a:endParaRPr lang="en-US" sz="14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400" u="none" strike="noStrike" dirty="0" smtClean="0">
                          <a:ln>
                            <a:noFill/>
                          </a:ln>
                          <a:effectLst/>
                        </a:rPr>
                        <a:t>L5: </a:t>
                      </a:r>
                    </a:p>
                    <a:p>
                      <a:pPr algn="ctr" fontAlgn="b"/>
                      <a:r>
                        <a:rPr lang="en-US" sz="1400" u="none" strike="noStrike" dirty="0" smtClean="0">
                          <a:ln>
                            <a:noFill/>
                          </a:ln>
                          <a:effectLst/>
                        </a:rPr>
                        <a:t>Leading </a:t>
                      </a:r>
                      <a:r>
                        <a:rPr lang="en-US" sz="1400" u="none" strike="noStrike" dirty="0">
                          <a:ln>
                            <a:noFill/>
                          </a:ln>
                          <a:effectLst/>
                        </a:rPr>
                        <a:t>the Organization</a:t>
                      </a:r>
                      <a:endParaRPr lang="en-US" sz="1400" b="0" i="0" u="none" strike="noStrike" dirty="0">
                        <a:ln>
                          <a:noFill/>
                        </a:ln>
                        <a:solidFill>
                          <a:srgbClr val="000000"/>
                        </a:solidFill>
                        <a:effectLst/>
                        <a:latin typeface="Calibri" charset="0"/>
                      </a:endParaRPr>
                    </a:p>
                  </a:txBody>
                  <a:tcPr marL="0" marR="0" marT="0" marB="0">
                    <a:noFill/>
                  </a:tcPr>
                </a:tc>
                <a:tc>
                  <a:txBody>
                    <a:bodyPr/>
                    <a:lstStyle/>
                    <a:p>
                      <a:pPr algn="ctr" fontAlgn="b"/>
                      <a:r>
                        <a:rPr lang="en-US" sz="1400" u="none" strike="noStrike" dirty="0" smtClean="0">
                          <a:ln>
                            <a:noFill/>
                          </a:ln>
                          <a:effectLst/>
                        </a:rPr>
                        <a:t>L6: </a:t>
                      </a:r>
                    </a:p>
                    <a:p>
                      <a:pPr algn="ctr" fontAlgn="b"/>
                      <a:r>
                        <a:rPr lang="en-US" sz="1400" u="none" strike="noStrike" dirty="0" smtClean="0">
                          <a:ln>
                            <a:noFill/>
                          </a:ln>
                          <a:effectLst/>
                        </a:rPr>
                        <a:t>Leading </a:t>
                      </a:r>
                      <a:r>
                        <a:rPr lang="en-US" sz="1400" u="none" strike="noStrike" dirty="0">
                          <a:ln>
                            <a:noFill/>
                          </a:ln>
                          <a:effectLst/>
                        </a:rPr>
                        <a:t>the Profession</a:t>
                      </a:r>
                      <a:endParaRPr lang="en-US" sz="1400" b="0" i="0" u="none" strike="noStrike" dirty="0">
                        <a:ln>
                          <a:noFill/>
                        </a:ln>
                        <a:solidFill>
                          <a:srgbClr val="000000"/>
                        </a:solidFill>
                        <a:effectLst/>
                        <a:latin typeface="Calibri" charset="0"/>
                      </a:endParaRPr>
                    </a:p>
                  </a:txBody>
                  <a:tcPr marL="0" marR="0" marT="0" marB="0">
                    <a:noFill/>
                  </a:tcPr>
                </a:tc>
              </a:tr>
              <a:tr h="625345">
                <a:tc>
                  <a:txBody>
                    <a:bodyPr/>
                    <a:lstStyle/>
                    <a:p>
                      <a:pPr algn="l" rtl="0" fontAlgn="ctr"/>
                      <a:r>
                        <a:rPr lang="mr-IN" sz="1400" u="none" strike="noStrike">
                          <a:ln>
                            <a:noFill/>
                          </a:ln>
                          <a:effectLst/>
                        </a:rPr>
                        <a:t>ILS-1: Proactive          </a:t>
                      </a:r>
                      <a:endParaRPr lang="mr-IN" sz="1400" b="0" i="0" u="none" strike="noStrike">
                        <a:ln>
                          <a:noFill/>
                        </a:ln>
                        <a:solidFill>
                          <a:srgbClr val="000000"/>
                        </a:solidFill>
                        <a:effectLst/>
                        <a:latin typeface="Calibri" charset="0"/>
                      </a:endParaRPr>
                    </a:p>
                  </a:txBody>
                  <a:tcPr marL="0" marR="0" marT="0" marB="0" anchor="ctr">
                    <a:noFill/>
                  </a:tcPr>
                </a:tc>
                <a:tc>
                  <a:txBody>
                    <a:bodyPr/>
                    <a:lstStyle/>
                    <a:p>
                      <a:pPr algn="ctr" fontAlgn="b"/>
                      <a:r>
                        <a:rPr lang="nb-NO" sz="1400" u="none" strike="noStrike" dirty="0">
                          <a:ln>
                            <a:noFill/>
                          </a:ln>
                          <a:solidFill>
                            <a:schemeClr val="tx1"/>
                          </a:solidFill>
                          <a:effectLst/>
                        </a:rPr>
                        <a:t>0.345</a:t>
                      </a:r>
                      <a:endParaRPr lang="nb-NO"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nb-NO" sz="1400" u="none" strike="noStrike" dirty="0">
                          <a:ln>
                            <a:noFill/>
                          </a:ln>
                          <a:solidFill>
                            <a:schemeClr val="tx1"/>
                          </a:solidFill>
                          <a:effectLst/>
                        </a:rPr>
                        <a:t>0.357</a:t>
                      </a:r>
                      <a:endParaRPr lang="nb-NO"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hr-HR" sz="1400" u="none" strike="noStrike" dirty="0">
                          <a:ln>
                            <a:noFill/>
                          </a:ln>
                          <a:solidFill>
                            <a:schemeClr val="tx1"/>
                          </a:solidFill>
                          <a:effectLst/>
                        </a:rPr>
                        <a:t>0.613</a:t>
                      </a:r>
                      <a:endParaRPr lang="hr-HR" sz="1400" b="0" i="0" u="none" strike="noStrike" dirty="0">
                        <a:ln>
                          <a:noFill/>
                        </a:ln>
                        <a:solidFill>
                          <a:schemeClr val="tx1"/>
                        </a:solidFill>
                        <a:effectLst/>
                        <a:latin typeface="Calibri" charset="0"/>
                      </a:endParaRPr>
                    </a:p>
                  </a:txBody>
                  <a:tcPr marL="0" marR="0" marT="0" marB="0" anchor="ctr">
                    <a:gradFill flip="none" rotWithShape="1">
                      <a:gsLst>
                        <a:gs pos="0">
                          <a:srgbClr val="FFFF00"/>
                        </a:gs>
                        <a:gs pos="100000">
                          <a:srgbClr val="FF0000">
                            <a:alpha val="25000"/>
                          </a:srgbClr>
                        </a:gs>
                      </a:gsLst>
                      <a:lin ang="5400000" scaled="0"/>
                      <a:tileRect/>
                    </a:gradFill>
                  </a:tcPr>
                </a:tc>
                <a:tc>
                  <a:txBody>
                    <a:bodyPr/>
                    <a:lstStyle/>
                    <a:p>
                      <a:pPr algn="ctr" fontAlgn="b"/>
                      <a:r>
                        <a:rPr lang="nb-NO" sz="1400" u="none" strike="noStrike" dirty="0">
                          <a:ln>
                            <a:noFill/>
                          </a:ln>
                          <a:solidFill>
                            <a:schemeClr val="tx1"/>
                          </a:solidFill>
                          <a:effectLst/>
                        </a:rPr>
                        <a:t>0.321</a:t>
                      </a:r>
                      <a:endParaRPr lang="nb-NO"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nb-NO" sz="1400" u="none" strike="noStrike" dirty="0">
                          <a:ln>
                            <a:noFill/>
                          </a:ln>
                          <a:solidFill>
                            <a:schemeClr val="tx1"/>
                          </a:solidFill>
                          <a:effectLst/>
                        </a:rPr>
                        <a:t>0.2</a:t>
                      </a:r>
                      <a:endParaRPr lang="nb-NO" sz="1400" b="0" i="0" u="none" strike="noStrike" dirty="0">
                        <a:ln>
                          <a:noFill/>
                        </a:ln>
                        <a:solidFill>
                          <a:schemeClr val="tx1"/>
                        </a:solidFill>
                        <a:effectLst/>
                        <a:latin typeface="Calibri" charset="0"/>
                      </a:endParaRPr>
                    </a:p>
                  </a:txBody>
                  <a:tcPr marL="0" marR="0" marT="0" marB="0" anchor="ctr">
                    <a:solidFill>
                      <a:srgbClr val="FF0000">
                        <a:alpha val="30980"/>
                      </a:srgbClr>
                    </a:solidFill>
                  </a:tcPr>
                </a:tc>
                <a:tc>
                  <a:txBody>
                    <a:bodyPr/>
                    <a:lstStyle/>
                    <a:p>
                      <a:pPr algn="ctr" fontAlgn="b"/>
                      <a:r>
                        <a:rPr lang="nb-NO" sz="1400" u="none" strike="noStrike">
                          <a:ln>
                            <a:noFill/>
                          </a:ln>
                          <a:solidFill>
                            <a:schemeClr val="tx1"/>
                          </a:solidFill>
                          <a:effectLst/>
                        </a:rPr>
                        <a:t>0.284</a:t>
                      </a:r>
                      <a:endParaRPr lang="nb-NO" sz="1400" b="0" i="0" u="none" strike="noStrike">
                        <a:ln>
                          <a:noFill/>
                        </a:ln>
                        <a:solidFill>
                          <a:schemeClr val="tx1"/>
                        </a:solidFill>
                        <a:effectLst/>
                        <a:latin typeface="Calibri" charset="0"/>
                      </a:endParaRPr>
                    </a:p>
                  </a:txBody>
                  <a:tcPr marL="0" marR="0" marT="0" marB="0" anchor="ctr">
                    <a:solidFill>
                      <a:srgbClr val="FF0000">
                        <a:alpha val="30980"/>
                      </a:srgbClr>
                    </a:solidFill>
                  </a:tcPr>
                </a:tc>
              </a:tr>
              <a:tr h="596921">
                <a:tc>
                  <a:txBody>
                    <a:bodyPr/>
                    <a:lstStyle/>
                    <a:p>
                      <a:pPr algn="l" rtl="0" fontAlgn="ctr"/>
                      <a:r>
                        <a:rPr lang="en-US" sz="1400" u="none" strike="noStrike">
                          <a:ln>
                            <a:noFill/>
                          </a:ln>
                          <a:effectLst/>
                        </a:rPr>
                        <a:t>ILS-2: Knowledgeable         </a:t>
                      </a:r>
                      <a:endParaRPr lang="en-US" sz="1400" b="0" i="0" u="none" strike="noStrike">
                        <a:ln>
                          <a:noFill/>
                        </a:ln>
                        <a:solidFill>
                          <a:srgbClr val="000000"/>
                        </a:solidFill>
                        <a:effectLst/>
                        <a:latin typeface="Calibri" charset="0"/>
                      </a:endParaRPr>
                    </a:p>
                  </a:txBody>
                  <a:tcPr marL="0" marR="0" marT="0" marB="0" anchor="ctr">
                    <a:noFill/>
                  </a:tcPr>
                </a:tc>
                <a:tc>
                  <a:txBody>
                    <a:bodyPr/>
                    <a:lstStyle/>
                    <a:p>
                      <a:pPr algn="ctr" fontAlgn="b"/>
                      <a:r>
                        <a:rPr lang="nb-NO" sz="1400" u="none" strike="noStrike">
                          <a:ln>
                            <a:noFill/>
                          </a:ln>
                          <a:solidFill>
                            <a:schemeClr val="tx1"/>
                          </a:solidFill>
                          <a:effectLst/>
                        </a:rPr>
                        <a:t>0.277</a:t>
                      </a:r>
                      <a:endParaRPr lang="nb-NO" sz="1400" b="0" i="0" u="none" strike="noStrike">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nb-NO" sz="1400" u="none" strike="noStrike" dirty="0">
                          <a:ln>
                            <a:noFill/>
                          </a:ln>
                          <a:solidFill>
                            <a:schemeClr val="tx1"/>
                          </a:solidFill>
                          <a:effectLst/>
                        </a:rPr>
                        <a:t>0.259</a:t>
                      </a:r>
                      <a:endParaRPr lang="nb-NO"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nb-NO" sz="1400" u="none" strike="noStrike" dirty="0">
                          <a:ln>
                            <a:noFill/>
                          </a:ln>
                          <a:solidFill>
                            <a:schemeClr val="tx1"/>
                          </a:solidFill>
                          <a:effectLst/>
                        </a:rPr>
                        <a:t>0.181</a:t>
                      </a:r>
                      <a:endParaRPr lang="nb-NO" sz="1400" b="0" i="0" u="none" strike="noStrike" dirty="0">
                        <a:ln>
                          <a:noFill/>
                        </a:ln>
                        <a:solidFill>
                          <a:schemeClr val="tx1"/>
                        </a:solidFill>
                        <a:effectLst/>
                        <a:latin typeface="Calibri" charset="0"/>
                      </a:endParaRPr>
                    </a:p>
                  </a:txBody>
                  <a:tcPr marL="0" marR="0" marT="0" marB="0" anchor="ctr">
                    <a:gradFill flip="none" rotWithShape="1">
                      <a:gsLst>
                        <a:gs pos="0">
                          <a:srgbClr val="FFFF00"/>
                        </a:gs>
                        <a:gs pos="100000">
                          <a:srgbClr val="FF0000">
                            <a:alpha val="25000"/>
                          </a:srgbClr>
                        </a:gs>
                      </a:gsLst>
                      <a:lin ang="5400000" scaled="0"/>
                      <a:tileRect/>
                    </a:gradFill>
                  </a:tcPr>
                </a:tc>
                <a:tc>
                  <a:txBody>
                    <a:bodyPr/>
                    <a:lstStyle/>
                    <a:p>
                      <a:pPr algn="ctr" fontAlgn="b"/>
                      <a:r>
                        <a:rPr lang="hr-HR" sz="1400" u="none" strike="noStrike" dirty="0">
                          <a:ln>
                            <a:noFill/>
                          </a:ln>
                          <a:solidFill>
                            <a:schemeClr val="tx1"/>
                          </a:solidFill>
                          <a:effectLst/>
                        </a:rPr>
                        <a:t>0.239</a:t>
                      </a:r>
                      <a:endParaRPr lang="hr-HR"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nb-NO" sz="1400" u="none" strike="noStrike" dirty="0">
                          <a:ln>
                            <a:noFill/>
                          </a:ln>
                          <a:solidFill>
                            <a:schemeClr val="tx1"/>
                          </a:solidFill>
                          <a:effectLst/>
                        </a:rPr>
                        <a:t>0.11</a:t>
                      </a:r>
                      <a:endParaRPr lang="nb-NO" sz="1400" b="0" i="0" u="none" strike="noStrike" dirty="0">
                        <a:ln>
                          <a:noFill/>
                        </a:ln>
                        <a:solidFill>
                          <a:schemeClr val="tx1"/>
                        </a:solidFill>
                        <a:effectLst/>
                        <a:latin typeface="Calibri" charset="0"/>
                      </a:endParaRPr>
                    </a:p>
                  </a:txBody>
                  <a:tcPr marL="0" marR="0" marT="0" marB="0" anchor="ctr">
                    <a:solidFill>
                      <a:srgbClr val="FF0000">
                        <a:alpha val="30980"/>
                      </a:srgbClr>
                    </a:solidFill>
                  </a:tcPr>
                </a:tc>
                <a:tc>
                  <a:txBody>
                    <a:bodyPr/>
                    <a:lstStyle/>
                    <a:p>
                      <a:pPr algn="ctr" fontAlgn="b"/>
                      <a:r>
                        <a:rPr lang="tr-TR" sz="1400" u="none" strike="noStrike" dirty="0">
                          <a:ln>
                            <a:noFill/>
                          </a:ln>
                          <a:solidFill>
                            <a:schemeClr val="tx1"/>
                          </a:solidFill>
                          <a:effectLst/>
                        </a:rPr>
                        <a:t>0.126</a:t>
                      </a:r>
                      <a:endParaRPr lang="tr-TR" sz="1400" b="0" i="0" u="none" strike="noStrike" dirty="0">
                        <a:ln>
                          <a:noFill/>
                        </a:ln>
                        <a:solidFill>
                          <a:schemeClr val="tx1"/>
                        </a:solidFill>
                        <a:effectLst/>
                        <a:latin typeface="Calibri" charset="0"/>
                      </a:endParaRPr>
                    </a:p>
                  </a:txBody>
                  <a:tcPr marL="0" marR="0" marT="0" marB="0" anchor="ctr">
                    <a:solidFill>
                      <a:srgbClr val="FF0000">
                        <a:alpha val="30980"/>
                      </a:srgbClr>
                    </a:solidFill>
                  </a:tcPr>
                </a:tc>
              </a:tr>
              <a:tr h="596921">
                <a:tc>
                  <a:txBody>
                    <a:bodyPr/>
                    <a:lstStyle/>
                    <a:p>
                      <a:pPr algn="l" rtl="0" fontAlgn="ctr"/>
                      <a:r>
                        <a:rPr lang="en-US" sz="1400" u="none" strike="noStrike">
                          <a:ln>
                            <a:noFill/>
                          </a:ln>
                          <a:effectLst/>
                        </a:rPr>
                        <a:t>ILS-3: Supportive</a:t>
                      </a:r>
                      <a:endParaRPr lang="en-US" sz="1400" b="0" i="0" u="none" strike="noStrike">
                        <a:ln>
                          <a:noFill/>
                        </a:ln>
                        <a:solidFill>
                          <a:srgbClr val="000000"/>
                        </a:solidFill>
                        <a:effectLst/>
                        <a:latin typeface="Calibri" charset="0"/>
                      </a:endParaRPr>
                    </a:p>
                  </a:txBody>
                  <a:tcPr marL="0" marR="0" marT="0" marB="0" anchor="ctr">
                    <a:noFill/>
                  </a:tcPr>
                </a:tc>
                <a:tc>
                  <a:txBody>
                    <a:bodyPr/>
                    <a:lstStyle/>
                    <a:p>
                      <a:pPr algn="ctr" fontAlgn="b"/>
                      <a:r>
                        <a:rPr lang="hr-HR" sz="1400" u="none" strike="noStrike" dirty="0">
                          <a:ln>
                            <a:noFill/>
                          </a:ln>
                          <a:solidFill>
                            <a:schemeClr val="tx1"/>
                          </a:solidFill>
                          <a:effectLst/>
                        </a:rPr>
                        <a:t>0.265</a:t>
                      </a:r>
                      <a:endParaRPr lang="hr-HR"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is-IS" sz="1400" u="none" strike="noStrike" dirty="0">
                          <a:ln>
                            <a:noFill/>
                          </a:ln>
                          <a:solidFill>
                            <a:schemeClr val="tx1"/>
                          </a:solidFill>
                          <a:effectLst/>
                        </a:rPr>
                        <a:t>0.217</a:t>
                      </a:r>
                      <a:endParaRPr lang="is-IS"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is-IS" sz="1400" u="none" strike="noStrike" dirty="0">
                          <a:ln>
                            <a:noFill/>
                          </a:ln>
                          <a:solidFill>
                            <a:schemeClr val="tx1"/>
                          </a:solidFill>
                          <a:effectLst/>
                        </a:rPr>
                        <a:t>0.267</a:t>
                      </a:r>
                      <a:endParaRPr lang="is-IS" sz="1400" b="0" i="0" u="none" strike="noStrike" dirty="0">
                        <a:ln>
                          <a:noFill/>
                        </a:ln>
                        <a:solidFill>
                          <a:schemeClr val="tx1"/>
                        </a:solidFill>
                        <a:effectLst/>
                        <a:latin typeface="Calibri" charset="0"/>
                      </a:endParaRPr>
                    </a:p>
                  </a:txBody>
                  <a:tcPr marL="0" marR="0" marT="0" marB="0" anchor="ctr">
                    <a:gradFill flip="none" rotWithShape="1">
                      <a:gsLst>
                        <a:gs pos="0">
                          <a:srgbClr val="FFFF00"/>
                        </a:gs>
                        <a:gs pos="100000">
                          <a:srgbClr val="FF0000">
                            <a:alpha val="25000"/>
                          </a:srgbClr>
                        </a:gs>
                      </a:gsLst>
                      <a:lin ang="5400000" scaled="0"/>
                      <a:tileRect/>
                    </a:gradFill>
                  </a:tcPr>
                </a:tc>
                <a:tc>
                  <a:txBody>
                    <a:bodyPr/>
                    <a:lstStyle/>
                    <a:p>
                      <a:pPr algn="ctr" fontAlgn="b"/>
                      <a:r>
                        <a:rPr lang="it-IT" sz="1400" u="none" strike="noStrike" dirty="0">
                          <a:ln>
                            <a:noFill/>
                          </a:ln>
                          <a:solidFill>
                            <a:schemeClr val="tx1"/>
                          </a:solidFill>
                          <a:effectLst/>
                        </a:rPr>
                        <a:t>0.195</a:t>
                      </a:r>
                      <a:endParaRPr lang="it-IT" sz="1400" b="0" i="0" u="none" strike="noStrike" dirty="0">
                        <a:ln>
                          <a:noFill/>
                        </a:ln>
                        <a:solidFill>
                          <a:schemeClr val="tx1"/>
                        </a:solidFill>
                        <a:effectLst/>
                        <a:latin typeface="Calibri" charset="0"/>
                      </a:endParaRPr>
                    </a:p>
                  </a:txBody>
                  <a:tcPr marL="0" marR="0" marT="0" marB="0" anchor="ctr">
                    <a:solidFill>
                      <a:srgbClr val="FF0000">
                        <a:alpha val="30980"/>
                      </a:srgbClr>
                    </a:solidFill>
                  </a:tcPr>
                </a:tc>
                <a:tc>
                  <a:txBody>
                    <a:bodyPr/>
                    <a:lstStyle/>
                    <a:p>
                      <a:pPr algn="ctr" fontAlgn="b"/>
                      <a:r>
                        <a:rPr lang="nb-NO" sz="1400" u="none" strike="noStrike" dirty="0">
                          <a:ln>
                            <a:noFill/>
                          </a:ln>
                          <a:solidFill>
                            <a:schemeClr val="tx1"/>
                          </a:solidFill>
                          <a:effectLst/>
                        </a:rPr>
                        <a:t>0.129</a:t>
                      </a:r>
                      <a:endParaRPr lang="nb-NO" sz="1400" b="0" i="0" u="none" strike="noStrike" dirty="0">
                        <a:ln>
                          <a:noFill/>
                        </a:ln>
                        <a:solidFill>
                          <a:schemeClr val="tx1"/>
                        </a:solidFill>
                        <a:effectLst/>
                        <a:latin typeface="Calibri" charset="0"/>
                      </a:endParaRPr>
                    </a:p>
                  </a:txBody>
                  <a:tcPr marL="0" marR="0" marT="0" marB="0" anchor="ctr">
                    <a:solidFill>
                      <a:srgbClr val="FF0000">
                        <a:alpha val="30980"/>
                      </a:srgbClr>
                    </a:solidFill>
                  </a:tcPr>
                </a:tc>
                <a:tc>
                  <a:txBody>
                    <a:bodyPr/>
                    <a:lstStyle/>
                    <a:p>
                      <a:pPr algn="ctr" fontAlgn="b"/>
                      <a:r>
                        <a:rPr lang="nb-NO" sz="1400" u="none" strike="noStrike" dirty="0">
                          <a:ln>
                            <a:noFill/>
                          </a:ln>
                          <a:solidFill>
                            <a:schemeClr val="tx1"/>
                          </a:solidFill>
                          <a:effectLst/>
                        </a:rPr>
                        <a:t>0.33</a:t>
                      </a:r>
                      <a:endParaRPr lang="nb-NO" sz="1400" b="0" i="0" u="none" strike="noStrike" dirty="0">
                        <a:ln>
                          <a:noFill/>
                        </a:ln>
                        <a:solidFill>
                          <a:schemeClr val="tx1"/>
                        </a:solidFill>
                        <a:effectLst/>
                        <a:latin typeface="Calibri" charset="0"/>
                      </a:endParaRPr>
                    </a:p>
                  </a:txBody>
                  <a:tcPr marL="0" marR="0" marT="0" marB="0" anchor="ctr">
                    <a:solidFill>
                      <a:srgbClr val="FF0000">
                        <a:alpha val="30980"/>
                      </a:srgbClr>
                    </a:solidFill>
                  </a:tcPr>
                </a:tc>
              </a:tr>
              <a:tr h="596921">
                <a:tc>
                  <a:txBody>
                    <a:bodyPr/>
                    <a:lstStyle/>
                    <a:p>
                      <a:pPr algn="l" rtl="0" fontAlgn="ctr"/>
                      <a:r>
                        <a:rPr lang="en-US" sz="1400" u="none" strike="noStrike">
                          <a:ln>
                            <a:noFill/>
                          </a:ln>
                          <a:effectLst/>
                        </a:rPr>
                        <a:t>ILS-4: Perseverant</a:t>
                      </a:r>
                      <a:endParaRPr lang="en-US" sz="1400" b="0" i="0" u="none" strike="noStrike">
                        <a:ln>
                          <a:noFill/>
                        </a:ln>
                        <a:solidFill>
                          <a:srgbClr val="000000"/>
                        </a:solidFill>
                        <a:effectLst/>
                        <a:latin typeface="Calibri" charset="0"/>
                      </a:endParaRPr>
                    </a:p>
                  </a:txBody>
                  <a:tcPr marL="0" marR="0" marT="0" marB="0" anchor="ctr">
                    <a:noFill/>
                  </a:tcPr>
                </a:tc>
                <a:tc>
                  <a:txBody>
                    <a:bodyPr/>
                    <a:lstStyle/>
                    <a:p>
                      <a:pPr algn="ctr" fontAlgn="b"/>
                      <a:r>
                        <a:rPr lang="is-IS" sz="1400" u="none" strike="noStrike">
                          <a:ln>
                            <a:noFill/>
                          </a:ln>
                          <a:solidFill>
                            <a:schemeClr val="tx1"/>
                          </a:solidFill>
                          <a:effectLst/>
                        </a:rPr>
                        <a:t>0.305</a:t>
                      </a:r>
                      <a:endParaRPr lang="is-IS" sz="1400" b="0" i="0" u="none" strike="noStrike">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hr-HR" sz="1400" u="none" strike="noStrike" dirty="0">
                          <a:ln>
                            <a:noFill/>
                          </a:ln>
                          <a:solidFill>
                            <a:schemeClr val="tx1"/>
                          </a:solidFill>
                          <a:effectLst/>
                        </a:rPr>
                        <a:t>0.326</a:t>
                      </a:r>
                      <a:endParaRPr lang="hr-HR"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nb-NO" sz="1400" u="none" strike="noStrike" dirty="0">
                          <a:ln>
                            <a:noFill/>
                          </a:ln>
                          <a:solidFill>
                            <a:schemeClr val="tx1"/>
                          </a:solidFill>
                          <a:effectLst/>
                        </a:rPr>
                        <a:t>0.971</a:t>
                      </a:r>
                      <a:endParaRPr lang="nb-NO" sz="1400" b="0" i="0" u="none" strike="noStrike" dirty="0">
                        <a:ln>
                          <a:noFill/>
                        </a:ln>
                        <a:solidFill>
                          <a:schemeClr val="tx1"/>
                        </a:solidFill>
                        <a:effectLst/>
                        <a:latin typeface="Calibri" charset="0"/>
                      </a:endParaRPr>
                    </a:p>
                  </a:txBody>
                  <a:tcPr marL="0" marR="0" marT="0" marB="0" anchor="ctr">
                    <a:gradFill>
                      <a:gsLst>
                        <a:gs pos="0">
                          <a:srgbClr val="FFFF00"/>
                        </a:gs>
                        <a:gs pos="100000">
                          <a:srgbClr val="92D050"/>
                        </a:gs>
                      </a:gsLst>
                      <a:lin ang="5400000" scaled="0"/>
                    </a:gradFill>
                  </a:tcPr>
                </a:tc>
                <a:tc>
                  <a:txBody>
                    <a:bodyPr/>
                    <a:lstStyle/>
                    <a:p>
                      <a:pPr algn="ctr" fontAlgn="b"/>
                      <a:r>
                        <a:rPr lang="nb-NO" sz="1400" u="none" strike="noStrike" dirty="0">
                          <a:ln>
                            <a:noFill/>
                          </a:ln>
                          <a:solidFill>
                            <a:schemeClr val="tx1"/>
                          </a:solidFill>
                          <a:effectLst/>
                        </a:rPr>
                        <a:t>0.463</a:t>
                      </a:r>
                      <a:endParaRPr lang="nb-NO" sz="1400" b="0" i="0" u="none" strike="noStrike" dirty="0">
                        <a:ln>
                          <a:noFill/>
                        </a:ln>
                        <a:solidFill>
                          <a:schemeClr val="tx1"/>
                        </a:solidFill>
                        <a:effectLst/>
                        <a:latin typeface="Calibri" charset="0"/>
                      </a:endParaRPr>
                    </a:p>
                  </a:txBody>
                  <a:tcPr marL="0" marR="0" marT="0" marB="0" anchor="ctr">
                    <a:solidFill>
                      <a:srgbClr val="92D050"/>
                    </a:solidFill>
                  </a:tcPr>
                </a:tc>
                <a:tc>
                  <a:txBody>
                    <a:bodyPr/>
                    <a:lstStyle/>
                    <a:p>
                      <a:pPr algn="ctr" fontAlgn="b"/>
                      <a:r>
                        <a:rPr lang="nb-NO" sz="1400" u="none" strike="noStrike" dirty="0">
                          <a:ln>
                            <a:noFill/>
                          </a:ln>
                          <a:solidFill>
                            <a:schemeClr val="tx1"/>
                          </a:solidFill>
                          <a:effectLst/>
                        </a:rPr>
                        <a:t>0.228</a:t>
                      </a:r>
                      <a:endParaRPr lang="nb-NO" sz="1400" b="0" i="0" u="none" strike="noStrike" dirty="0">
                        <a:ln>
                          <a:noFill/>
                        </a:ln>
                        <a:solidFill>
                          <a:schemeClr val="tx1"/>
                        </a:solidFill>
                        <a:effectLst/>
                        <a:latin typeface="Calibri" charset="0"/>
                      </a:endParaRPr>
                    </a:p>
                  </a:txBody>
                  <a:tcPr marL="0" marR="0" marT="0" marB="0" anchor="ctr">
                    <a:solidFill>
                      <a:srgbClr val="FF0000">
                        <a:alpha val="30980"/>
                      </a:srgbClr>
                    </a:solidFill>
                  </a:tcPr>
                </a:tc>
                <a:tc>
                  <a:txBody>
                    <a:bodyPr/>
                    <a:lstStyle/>
                    <a:p>
                      <a:pPr algn="ctr" fontAlgn="b"/>
                      <a:r>
                        <a:rPr lang="is-IS" sz="1400" u="none" strike="noStrike" dirty="0">
                          <a:ln>
                            <a:noFill/>
                          </a:ln>
                          <a:solidFill>
                            <a:schemeClr val="tx1"/>
                          </a:solidFill>
                          <a:effectLst/>
                        </a:rPr>
                        <a:t>0.008</a:t>
                      </a:r>
                      <a:endParaRPr lang="is-IS" sz="1400" b="0" i="0" u="none" strike="noStrike" dirty="0">
                        <a:ln>
                          <a:noFill/>
                        </a:ln>
                        <a:solidFill>
                          <a:schemeClr val="tx1"/>
                        </a:solidFill>
                        <a:effectLst/>
                        <a:latin typeface="Calibri" charset="0"/>
                      </a:endParaRPr>
                    </a:p>
                  </a:txBody>
                  <a:tcPr marL="0" marR="0" marT="0" marB="0" anchor="ctr">
                    <a:solidFill>
                      <a:srgbClr val="FF0000">
                        <a:alpha val="30980"/>
                      </a:srgbClr>
                    </a:solidFill>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542562480"/>
              </p:ext>
            </p:extLst>
          </p:nvPr>
        </p:nvGraphicFramePr>
        <p:xfrm>
          <a:off x="601980" y="5232257"/>
          <a:ext cx="8405527" cy="1221300"/>
        </p:xfrm>
        <a:graphic>
          <a:graphicData uri="http://schemas.openxmlformats.org/drawingml/2006/table">
            <a:tbl>
              <a:tblPr>
                <a:tableStyleId>{5C22544A-7EE6-4342-B048-85BDC9FD1C3A}</a:tableStyleId>
              </a:tblPr>
              <a:tblGrid>
                <a:gridCol w="1095305"/>
                <a:gridCol w="1715386"/>
                <a:gridCol w="1910443"/>
                <a:gridCol w="1779815"/>
                <a:gridCol w="1904578"/>
              </a:tblGrid>
              <a:tr h="744000">
                <a:tc rowSpan="2">
                  <a:txBody>
                    <a:bodyPr/>
                    <a:lstStyle/>
                    <a:p>
                      <a:pPr algn="ctr" fontAlgn="b"/>
                      <a:r>
                        <a:rPr lang="nb-NO" sz="1400" b="1" i="0" u="none" strike="noStrike" dirty="0" smtClean="0">
                          <a:ln>
                            <a:noFill/>
                          </a:ln>
                          <a:solidFill>
                            <a:schemeClr val="tx1"/>
                          </a:solidFill>
                          <a:effectLst/>
                          <a:latin typeface="Calibri" charset="0"/>
                        </a:rPr>
                        <a:t>KEY</a:t>
                      </a:r>
                      <a:endParaRPr lang="nb-NO" sz="1400" b="1" i="0" u="none" strike="noStrike" dirty="0">
                        <a:ln>
                          <a:noFill/>
                        </a:ln>
                        <a:solidFill>
                          <a:schemeClr val="tx1"/>
                        </a:solidFill>
                        <a:effectLst/>
                        <a:latin typeface="Calibri"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ln>
                            <a:noFill/>
                          </a:ln>
                          <a:effectLst/>
                        </a:rPr>
                        <a:t>Correlation</a:t>
                      </a:r>
                      <a:r>
                        <a:rPr lang="en-US" sz="1400" u="none" strike="noStrike" baseline="0" dirty="0" smtClean="0">
                          <a:ln>
                            <a:noFill/>
                          </a:ln>
                          <a:effectLst/>
                        </a:rPr>
                        <a:t> indicates concurrent criterion validity</a:t>
                      </a:r>
                      <a:endParaRPr lang="en-US" sz="1400" b="0" i="0" u="none" strike="noStrike" dirty="0" smtClean="0">
                        <a:ln>
                          <a:noFill/>
                        </a:ln>
                        <a:solidFill>
                          <a:srgbClr val="000000"/>
                        </a:solidFill>
                        <a:effectLst/>
                        <a:latin typeface="Calibri" charset="0"/>
                      </a:endParaRPr>
                    </a:p>
                  </a:txBody>
                  <a:tcPr marL="0" marR="0" marT="0" marB="0" anchor="ctr">
                    <a:lnT w="12700" cap="flat" cmpd="sng" algn="ctr">
                      <a:solidFill>
                        <a:schemeClr val="tx1"/>
                      </a:solidFill>
                      <a:prstDash val="solid"/>
                      <a:round/>
                      <a:headEnd type="none" w="med" len="med"/>
                      <a:tailEnd type="none" w="med" len="med"/>
                    </a:lnT>
                    <a:solidFill>
                      <a:srgbClr val="92D050"/>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ln>
                            <a:noFill/>
                          </a:ln>
                          <a:effectLst/>
                        </a:rPr>
                        <a:t>Correlation</a:t>
                      </a:r>
                      <a:r>
                        <a:rPr lang="en-US" sz="1400" u="none" strike="noStrike" baseline="0" dirty="0" smtClean="0">
                          <a:ln>
                            <a:noFill/>
                          </a:ln>
                          <a:effectLst/>
                        </a:rPr>
                        <a:t> indicates concurrent criterion validity</a:t>
                      </a:r>
                      <a:r>
                        <a:rPr lang="nb-NO" sz="1400" b="0" i="0" u="none" strike="noStrike" baseline="0" dirty="0" smtClean="0">
                          <a:ln>
                            <a:noFill/>
                          </a:ln>
                          <a:solidFill>
                            <a:schemeClr val="tx1"/>
                          </a:solidFill>
                          <a:effectLst/>
                          <a:latin typeface="Calibri" charset="0"/>
                        </a:rPr>
                        <a:t>, </a:t>
                      </a:r>
                      <a:r>
                        <a:rPr lang="nb-NO" sz="1400" b="0" i="0" u="none" strike="noStrike" baseline="0" dirty="0" err="1" smtClean="0">
                          <a:ln>
                            <a:noFill/>
                          </a:ln>
                          <a:solidFill>
                            <a:schemeClr val="tx1"/>
                          </a:solidFill>
                          <a:effectLst/>
                          <a:latin typeface="Calibri" charset="0"/>
                        </a:rPr>
                        <a:t>but</a:t>
                      </a:r>
                      <a:r>
                        <a:rPr lang="nb-NO" sz="1400" b="0" i="0" u="none" strike="noStrike" baseline="0" dirty="0" smtClean="0">
                          <a:ln>
                            <a:noFill/>
                          </a:ln>
                          <a:solidFill>
                            <a:schemeClr val="tx1"/>
                          </a:solidFill>
                          <a:effectLst/>
                          <a:latin typeface="Calibri" charset="0"/>
                        </a:rPr>
                        <a:t> </a:t>
                      </a:r>
                      <a:r>
                        <a:rPr lang="nb-NO" sz="1400" b="0" i="0" u="none" strike="noStrike" baseline="0" dirty="0" err="1" smtClean="0">
                          <a:ln>
                            <a:noFill/>
                          </a:ln>
                          <a:solidFill>
                            <a:schemeClr val="tx1"/>
                          </a:solidFill>
                          <a:effectLst/>
                          <a:latin typeface="Calibri" charset="0"/>
                        </a:rPr>
                        <a:t>low</a:t>
                      </a:r>
                      <a:r>
                        <a:rPr lang="nb-NO" sz="1400" b="0" i="0" u="none" strike="noStrike" baseline="0" dirty="0" smtClean="0">
                          <a:ln>
                            <a:noFill/>
                          </a:ln>
                          <a:solidFill>
                            <a:schemeClr val="tx1"/>
                          </a:solidFill>
                          <a:effectLst/>
                          <a:latin typeface="Calibri" charset="0"/>
                        </a:rPr>
                        <a:t> N</a:t>
                      </a:r>
                      <a:endParaRPr lang="en-US" sz="1400" b="0" i="0" u="none" strike="noStrike" dirty="0" smtClean="0">
                        <a:ln>
                          <a:noFill/>
                        </a:ln>
                        <a:solidFill>
                          <a:srgbClr val="000000"/>
                        </a:solidFill>
                        <a:effectLst/>
                        <a:latin typeface="Calibri" charset="0"/>
                      </a:endParaRPr>
                    </a:p>
                  </a:txBody>
                  <a:tcPr marL="0" marR="0" marT="0" marB="0" anchor="ctr">
                    <a:lnT w="12700" cap="flat" cmpd="sng" algn="ctr">
                      <a:solidFill>
                        <a:schemeClr val="tx1"/>
                      </a:solidFill>
                      <a:prstDash val="solid"/>
                      <a:round/>
                      <a:headEnd type="none" w="med" len="med"/>
                      <a:tailEnd type="none" w="med" len="med"/>
                    </a:lnT>
                    <a:gradFill>
                      <a:gsLst>
                        <a:gs pos="0">
                          <a:srgbClr val="FFFF00"/>
                        </a:gs>
                        <a:gs pos="100000">
                          <a:srgbClr val="92D050"/>
                        </a:gs>
                      </a:gsLst>
                      <a:lin ang="5400000" scaled="0"/>
                    </a:gra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ln>
                            <a:noFill/>
                          </a:ln>
                          <a:effectLst/>
                        </a:rPr>
                        <a:t>Correlation falls short of </a:t>
                      </a:r>
                      <a:r>
                        <a:rPr lang="en-US" sz="1400" u="none" strike="noStrike" baseline="0" dirty="0" smtClean="0">
                          <a:ln>
                            <a:noFill/>
                          </a:ln>
                          <a:effectLst/>
                        </a:rPr>
                        <a:t>concurrent </a:t>
                      </a:r>
                    </a:p>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baseline="0" dirty="0" smtClean="0">
                          <a:ln>
                            <a:noFill/>
                          </a:ln>
                          <a:effectLst/>
                        </a:rPr>
                        <a:t>criterion validity</a:t>
                      </a:r>
                      <a:endParaRPr lang="en-US" sz="1400" b="0" i="0" u="none" strike="noStrike" dirty="0" smtClean="0">
                        <a:ln>
                          <a:noFill/>
                        </a:ln>
                        <a:solidFill>
                          <a:srgbClr val="000000"/>
                        </a:solidFill>
                        <a:effectLst/>
                        <a:latin typeface="Calibri" charset="0"/>
                      </a:endParaRPr>
                    </a:p>
                  </a:txBody>
                  <a:tcPr marL="0" marR="0" marT="0" marB="0" anchor="ctr">
                    <a:lnT w="12700" cap="flat" cmpd="sng" algn="ctr">
                      <a:solidFill>
                        <a:schemeClr val="tx1"/>
                      </a:solidFill>
                      <a:prstDash val="solid"/>
                      <a:round/>
                      <a:headEnd type="none" w="med" len="med"/>
                      <a:tailEnd type="none" w="med" len="med"/>
                    </a:lnT>
                    <a:solidFill>
                      <a:srgbClr val="FF0000">
                        <a:alpha val="29000"/>
                      </a:srgb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ln>
                            <a:noFill/>
                          </a:ln>
                          <a:effectLst/>
                        </a:rPr>
                        <a:t>Correlation falls short of </a:t>
                      </a:r>
                      <a:r>
                        <a:rPr lang="en-US" sz="1400" u="none" strike="noStrike" baseline="0" dirty="0" smtClean="0">
                          <a:ln>
                            <a:noFill/>
                          </a:ln>
                          <a:effectLst/>
                        </a:rPr>
                        <a:t>concurrent criterion validity</a:t>
                      </a:r>
                      <a:r>
                        <a:rPr lang="nb-NO" sz="1400" u="none" strike="noStrike" baseline="0" dirty="0" smtClean="0">
                          <a:ln>
                            <a:noFill/>
                          </a:ln>
                          <a:solidFill>
                            <a:schemeClr val="tx1"/>
                          </a:solidFill>
                          <a:effectLst/>
                        </a:rPr>
                        <a:t>, note </a:t>
                      </a:r>
                      <a:r>
                        <a:rPr lang="nb-NO" sz="1400" u="none" strike="noStrike" baseline="0" dirty="0" err="1" smtClean="0">
                          <a:ln>
                            <a:noFill/>
                          </a:ln>
                          <a:solidFill>
                            <a:schemeClr val="tx1"/>
                          </a:solidFill>
                          <a:effectLst/>
                        </a:rPr>
                        <a:t>low</a:t>
                      </a:r>
                      <a:r>
                        <a:rPr lang="nb-NO" sz="1400" u="none" strike="noStrike" baseline="0" dirty="0" smtClean="0">
                          <a:ln>
                            <a:noFill/>
                          </a:ln>
                          <a:solidFill>
                            <a:schemeClr val="tx1"/>
                          </a:solidFill>
                          <a:effectLst/>
                        </a:rPr>
                        <a:t> N</a:t>
                      </a:r>
                      <a:endParaRPr lang="en-US" sz="1400" b="0" i="0" u="none" strike="noStrike" dirty="0" smtClean="0">
                        <a:ln>
                          <a:noFill/>
                        </a:ln>
                        <a:solidFill>
                          <a:srgbClr val="000000"/>
                        </a:solidFill>
                        <a:effectLst/>
                        <a:latin typeface="Calibri"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gradFill>
                      <a:gsLst>
                        <a:gs pos="0">
                          <a:srgbClr val="FFFF00"/>
                        </a:gs>
                        <a:gs pos="100000">
                          <a:srgbClr val="FF0000">
                            <a:alpha val="30000"/>
                          </a:srgbClr>
                        </a:gs>
                      </a:gsLst>
                      <a:lin ang="5400000" scaled="0"/>
                    </a:gradFill>
                  </a:tcPr>
                </a:tc>
              </a:tr>
              <a:tr h="477300">
                <a:tc vMerge="1">
                  <a:txBody>
                    <a:bodyPr/>
                    <a:lstStyle/>
                    <a:p>
                      <a:pPr algn="l" fontAlgn="b"/>
                      <a:endParaRPr lang="nb-NO" sz="1400" b="0" i="0" u="none" strike="noStrike" dirty="0">
                        <a:ln>
                          <a:noFill/>
                        </a:ln>
                        <a:solidFill>
                          <a:schemeClr val="tx1"/>
                        </a:solidFill>
                        <a:effectLst/>
                        <a:latin typeface="Calibri" charset="0"/>
                      </a:endParaRPr>
                    </a:p>
                  </a:txBody>
                  <a:tcPr marL="0" marR="0" marT="0" marB="0" anchor="b">
                    <a:noFill/>
                  </a:tcPr>
                </a:tc>
                <a:tc gridSpan="4">
                  <a:txBody>
                    <a:bodyPr/>
                    <a:lstStyle/>
                    <a:p>
                      <a:pPr algn="ctr" fontAlgn="b"/>
                      <a:r>
                        <a:rPr lang="nb-NO" sz="1400" b="0" i="0" u="none" strike="noStrike" dirty="0" smtClean="0">
                          <a:ln>
                            <a:noFill/>
                          </a:ln>
                          <a:solidFill>
                            <a:schemeClr val="tx1"/>
                          </a:solidFill>
                          <a:effectLst/>
                          <a:latin typeface="Calibri" charset="0"/>
                        </a:rPr>
                        <a:t>Note: </a:t>
                      </a:r>
                      <a:r>
                        <a:rPr lang="nb-NO" sz="1400" b="0" i="0" u="none" strike="noStrike" dirty="0" err="1" smtClean="0">
                          <a:ln>
                            <a:noFill/>
                          </a:ln>
                          <a:solidFill>
                            <a:schemeClr val="tx1"/>
                          </a:solidFill>
                          <a:effectLst/>
                          <a:latin typeface="Calibri" charset="0"/>
                        </a:rPr>
                        <a:t>correlation</a:t>
                      </a:r>
                      <a:r>
                        <a:rPr lang="nb-NO" sz="1400" b="0" i="0" u="none" strike="noStrike" dirty="0" smtClean="0">
                          <a:ln>
                            <a:noFill/>
                          </a:ln>
                          <a:solidFill>
                            <a:schemeClr val="tx1"/>
                          </a:solidFill>
                          <a:effectLst/>
                          <a:latin typeface="Calibri" charset="0"/>
                        </a:rPr>
                        <a:t> scores </a:t>
                      </a:r>
                      <a:r>
                        <a:rPr lang="nb-NO" sz="1400" b="0" i="0" u="none" strike="noStrike" dirty="0" err="1" smtClean="0">
                          <a:ln>
                            <a:noFill/>
                          </a:ln>
                          <a:solidFill>
                            <a:schemeClr val="tx1"/>
                          </a:solidFill>
                          <a:effectLst/>
                          <a:latin typeface="Calibri" charset="0"/>
                        </a:rPr>
                        <a:t>vary</a:t>
                      </a:r>
                      <a:r>
                        <a:rPr lang="nb-NO" sz="1400" b="0" i="0" u="none" strike="noStrike" dirty="0" smtClean="0">
                          <a:ln>
                            <a:noFill/>
                          </a:ln>
                          <a:solidFill>
                            <a:schemeClr val="tx1"/>
                          </a:solidFill>
                          <a:effectLst/>
                          <a:latin typeface="Calibri" charset="0"/>
                        </a:rPr>
                        <a:t> </a:t>
                      </a:r>
                      <a:r>
                        <a:rPr lang="nb-NO" sz="1400" b="0" i="0" u="none" strike="noStrike" dirty="0" err="1" smtClean="0">
                          <a:ln>
                            <a:noFill/>
                          </a:ln>
                          <a:solidFill>
                            <a:schemeClr val="tx1"/>
                          </a:solidFill>
                          <a:effectLst/>
                          <a:latin typeface="Calibri" charset="0"/>
                        </a:rPr>
                        <a:t>based</a:t>
                      </a:r>
                      <a:r>
                        <a:rPr lang="nb-NO" sz="1400" b="0" i="0" u="none" strike="noStrike" dirty="0" smtClean="0">
                          <a:ln>
                            <a:noFill/>
                          </a:ln>
                          <a:solidFill>
                            <a:schemeClr val="tx1"/>
                          </a:solidFill>
                          <a:effectLst/>
                          <a:latin typeface="Calibri" charset="0"/>
                        </a:rPr>
                        <a:t> </a:t>
                      </a:r>
                      <a:r>
                        <a:rPr lang="nb-NO" sz="1400" b="0" i="0" u="none" strike="noStrike" dirty="0" err="1" smtClean="0">
                          <a:ln>
                            <a:noFill/>
                          </a:ln>
                          <a:solidFill>
                            <a:schemeClr val="tx1"/>
                          </a:solidFill>
                          <a:effectLst/>
                          <a:latin typeface="Calibri" charset="0"/>
                        </a:rPr>
                        <a:t>on</a:t>
                      </a:r>
                      <a:r>
                        <a:rPr lang="nb-NO" sz="1400" b="0" i="0" u="none" strike="noStrike" dirty="0" smtClean="0">
                          <a:ln>
                            <a:noFill/>
                          </a:ln>
                          <a:solidFill>
                            <a:schemeClr val="tx1"/>
                          </a:solidFill>
                          <a:effectLst/>
                          <a:latin typeface="Calibri" charset="0"/>
                        </a:rPr>
                        <a:t> sample</a:t>
                      </a:r>
                      <a:r>
                        <a:rPr lang="nb-NO" sz="1400" b="0" i="0" u="none" strike="noStrike" baseline="0" dirty="0" smtClean="0">
                          <a:ln>
                            <a:noFill/>
                          </a:ln>
                          <a:solidFill>
                            <a:schemeClr val="tx1"/>
                          </a:solidFill>
                          <a:effectLst/>
                          <a:latin typeface="Calibri" charset="0"/>
                        </a:rPr>
                        <a:t> </a:t>
                      </a:r>
                      <a:r>
                        <a:rPr lang="nb-NO" sz="1400" b="0" i="0" u="none" strike="noStrike" baseline="0" dirty="0" err="1" smtClean="0">
                          <a:ln>
                            <a:noFill/>
                          </a:ln>
                          <a:solidFill>
                            <a:schemeClr val="tx1"/>
                          </a:solidFill>
                          <a:effectLst/>
                          <a:latin typeface="Calibri" charset="0"/>
                        </a:rPr>
                        <a:t>size</a:t>
                      </a:r>
                      <a:r>
                        <a:rPr lang="nb-NO" sz="1400" b="0" i="0" u="none" strike="noStrike" dirty="0" smtClean="0">
                          <a:ln>
                            <a:noFill/>
                          </a:ln>
                          <a:solidFill>
                            <a:schemeClr val="tx1"/>
                          </a:solidFill>
                          <a:effectLst/>
                          <a:latin typeface="Calibri" charset="0"/>
                        </a:rPr>
                        <a:t> for </a:t>
                      </a:r>
                      <a:r>
                        <a:rPr lang="nb-NO" sz="1400" b="0" i="0" u="none" strike="noStrike" dirty="0" err="1" smtClean="0">
                          <a:ln>
                            <a:noFill/>
                          </a:ln>
                          <a:solidFill>
                            <a:schemeClr val="tx1"/>
                          </a:solidFill>
                          <a:effectLst/>
                          <a:latin typeface="Calibri" charset="0"/>
                        </a:rPr>
                        <a:t>each</a:t>
                      </a:r>
                      <a:r>
                        <a:rPr lang="nb-NO" sz="1400" b="0" i="0" u="none" strike="noStrike" dirty="0" smtClean="0">
                          <a:ln>
                            <a:noFill/>
                          </a:ln>
                          <a:solidFill>
                            <a:schemeClr val="tx1"/>
                          </a:solidFill>
                          <a:effectLst/>
                          <a:latin typeface="Calibri" charset="0"/>
                        </a:rPr>
                        <a:t> combination </a:t>
                      </a:r>
                      <a:r>
                        <a:rPr lang="nb-NO" sz="1400" b="0" i="0" u="none" strike="noStrike" dirty="0" err="1" smtClean="0">
                          <a:ln>
                            <a:noFill/>
                          </a:ln>
                          <a:solidFill>
                            <a:schemeClr val="tx1"/>
                          </a:solidFill>
                          <a:effectLst/>
                          <a:latin typeface="Calibri" charset="0"/>
                        </a:rPr>
                        <a:t>of</a:t>
                      </a:r>
                      <a:r>
                        <a:rPr lang="nb-NO" sz="1400" b="0" i="0" u="none" strike="noStrike" dirty="0" smtClean="0">
                          <a:ln>
                            <a:noFill/>
                          </a:ln>
                          <a:solidFill>
                            <a:schemeClr val="tx1"/>
                          </a:solidFill>
                          <a:effectLst/>
                          <a:latin typeface="Calibri" charset="0"/>
                        </a:rPr>
                        <a:t> </a:t>
                      </a:r>
                      <a:r>
                        <a:rPr lang="nb-NO" sz="1400" b="0" i="0" u="none" strike="noStrike" dirty="0" err="1" smtClean="0">
                          <a:ln>
                            <a:noFill/>
                          </a:ln>
                          <a:solidFill>
                            <a:schemeClr val="tx1"/>
                          </a:solidFill>
                          <a:effectLst/>
                          <a:latin typeface="Calibri" charset="0"/>
                        </a:rPr>
                        <a:t>Layer</a:t>
                      </a:r>
                      <a:r>
                        <a:rPr lang="nb-NO" sz="1400" b="0" i="0" u="none" strike="noStrike" dirty="0" smtClean="0">
                          <a:ln>
                            <a:noFill/>
                          </a:ln>
                          <a:solidFill>
                            <a:schemeClr val="tx1"/>
                          </a:solidFill>
                          <a:effectLst/>
                          <a:latin typeface="Calibri" charset="0"/>
                        </a:rPr>
                        <a:t> and ILS </a:t>
                      </a:r>
                      <a:r>
                        <a:rPr lang="nb-NO" sz="1400" b="0" i="0" u="none" strike="noStrike" dirty="0" err="1" smtClean="0">
                          <a:ln>
                            <a:noFill/>
                          </a:ln>
                          <a:solidFill>
                            <a:schemeClr val="tx1"/>
                          </a:solidFill>
                          <a:effectLst/>
                          <a:latin typeface="Calibri" charset="0"/>
                        </a:rPr>
                        <a:t>responses</a:t>
                      </a:r>
                      <a:r>
                        <a:rPr lang="nb-NO" sz="1400" b="0" i="0" u="none" strike="noStrike" dirty="0" smtClean="0">
                          <a:ln>
                            <a:noFill/>
                          </a:ln>
                          <a:solidFill>
                            <a:schemeClr val="tx1"/>
                          </a:solidFill>
                          <a:effectLst/>
                          <a:latin typeface="Calibri" charset="0"/>
                        </a:rPr>
                        <a:t>.</a:t>
                      </a:r>
                      <a:endParaRPr lang="nb-NO" sz="1400" b="0" i="0" u="none" strike="noStrike" dirty="0">
                        <a:ln>
                          <a:noFill/>
                        </a:ln>
                        <a:solidFill>
                          <a:schemeClr val="tx1"/>
                        </a:solidFill>
                        <a:effectLst/>
                        <a:latin typeface="Calibri"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fontAlgn="b"/>
                      <a:endParaRPr lang="nb-NO" sz="1400" u="none" strike="noStrike" dirty="0">
                        <a:ln>
                          <a:noFill/>
                        </a:ln>
                        <a:solidFill>
                          <a:schemeClr val="tx1"/>
                        </a:solidFill>
                        <a:effectLst/>
                      </a:endParaRPr>
                    </a:p>
                  </a:txBody>
                  <a:tcPr marL="0" marR="0" marT="0" marB="0" anchor="b">
                    <a:noFill/>
                  </a:tcPr>
                </a:tc>
                <a:tc hMerge="1">
                  <a:txBody>
                    <a:bodyPr/>
                    <a:lstStyle/>
                    <a:p>
                      <a:pPr algn="l" fontAlgn="b"/>
                      <a:endParaRPr lang="nb-NO" sz="1400" b="0" i="0" u="none" strike="noStrike" dirty="0">
                        <a:ln>
                          <a:noFill/>
                        </a:ln>
                        <a:solidFill>
                          <a:schemeClr val="tx1"/>
                        </a:solidFill>
                        <a:effectLst/>
                        <a:latin typeface="Calibri" charset="0"/>
                      </a:endParaRPr>
                    </a:p>
                  </a:txBody>
                  <a:tcPr marL="0" marR="0" marT="0" marB="0" anchor="b">
                    <a:noFill/>
                  </a:tcPr>
                </a:tc>
              </a:tr>
            </a:tbl>
          </a:graphicData>
        </a:graphic>
      </p:graphicFrame>
    </p:spTree>
    <p:extLst>
      <p:ext uri="{BB962C8B-B14F-4D97-AF65-F5344CB8AC3E}">
        <p14:creationId xmlns:p14="http://schemas.microsoft.com/office/powerpoint/2010/main" val="1908414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760"/>
            <a:ext cx="8051800" cy="548640"/>
          </a:xfrm>
        </p:spPr>
        <p:txBody>
          <a:bodyPr/>
          <a:lstStyle/>
          <a:p>
            <a:r>
              <a:rPr lang="en-US" dirty="0" smtClean="0"/>
              <a:t>Summary of findings </a:t>
            </a:r>
            <a:r>
              <a:rPr lang="en-US" smtClean="0"/>
              <a:t>and recommendations</a:t>
            </a:r>
            <a:endParaRPr lang="en-US" dirty="0"/>
          </a:p>
        </p:txBody>
      </p:sp>
      <p:sp>
        <p:nvSpPr>
          <p:cNvPr id="3" name="Content Placeholder 2"/>
          <p:cNvSpPr>
            <a:spLocks noGrp="1"/>
          </p:cNvSpPr>
          <p:nvPr>
            <p:ph idx="1"/>
          </p:nvPr>
        </p:nvSpPr>
        <p:spPr>
          <a:xfrm>
            <a:off x="478454" y="1130856"/>
            <a:ext cx="8237892" cy="5610010"/>
          </a:xfrm>
          <a:solidFill>
            <a:schemeClr val="bg1"/>
          </a:solidFill>
        </p:spPr>
        <p:txBody>
          <a:bodyPr>
            <a:noAutofit/>
          </a:bodyPr>
          <a:lstStyle/>
          <a:p>
            <a:pPr>
              <a:buFont typeface="Arial" charset="0"/>
              <a:buChar char="•"/>
            </a:pPr>
            <a:r>
              <a:rPr lang="en-US" sz="2000" b="0" dirty="0" smtClean="0"/>
              <a:t>The sample sizes for several Nexus layers are generally small. </a:t>
            </a:r>
            <a:r>
              <a:rPr lang="en-US" sz="2000" b="0" dirty="0"/>
              <a:t>W</a:t>
            </a:r>
            <a:r>
              <a:rPr lang="en-US" sz="2000" b="0" dirty="0" smtClean="0"/>
              <a:t>hile technically adequate in many cases to perform statistical analyses, this factor should be borne in mind in interpreting these results.</a:t>
            </a:r>
          </a:p>
          <a:p>
            <a:pPr>
              <a:buFont typeface="Arial" charset="0"/>
              <a:buChar char="•"/>
            </a:pPr>
            <a:r>
              <a:rPr lang="en-US" sz="2000" b="0" dirty="0" smtClean="0"/>
              <a:t>Results </a:t>
            </a:r>
            <a:r>
              <a:rPr lang="en-US" sz="2000" b="0" dirty="0" smtClean="0"/>
              <a:t>reflect a measurement tool and underlying model that appear to successfully reflect certain leadership characteristics, as contextualized to the particular requirements of the library, archives and museums professions.</a:t>
            </a:r>
          </a:p>
          <a:p>
            <a:pPr>
              <a:buFont typeface="Arial" charset="0"/>
              <a:buChar char="•"/>
            </a:pPr>
            <a:r>
              <a:rPr lang="en-US" sz="2000" dirty="0" smtClean="0"/>
              <a:t>Reliability</a:t>
            </a:r>
            <a:r>
              <a:rPr lang="en-US" sz="2000" b="0" dirty="0" smtClean="0"/>
              <a:t>: Certain subscales of the Nexus Survey Suite appear to function reliably (Layers 1, possibly 3, 4, 5, and 6). Layer 2 does not meet criteria for reliability, and findings for Layer 3 must be interpreted with caution due to small sample size. </a:t>
            </a:r>
          </a:p>
          <a:p>
            <a:pPr>
              <a:buFont typeface="Arial" charset="0"/>
              <a:buChar char="•"/>
            </a:pPr>
            <a:r>
              <a:rPr lang="en-US" sz="2000" dirty="0" smtClean="0"/>
              <a:t>Validity</a:t>
            </a:r>
            <a:r>
              <a:rPr lang="en-US" sz="2000" b="0" dirty="0" smtClean="0"/>
              <a:t>: Subscales that reflect a broadly valid relationship with an established leadership scale (ILS) established in the research literature were Layers 1, 2, possibly 3 (with caution due to small sample size), and 4</a:t>
            </a:r>
            <a:r>
              <a:rPr lang="en-US" sz="2000" b="0" dirty="0"/>
              <a:t>.</a:t>
            </a:r>
            <a:r>
              <a:rPr lang="en-US" sz="2000" b="0" dirty="0" smtClean="0"/>
              <a:t> Layers 5 and 6 did not correlate significantly with the ILS.</a:t>
            </a:r>
          </a:p>
          <a:p>
            <a:pPr>
              <a:buFont typeface="Arial" charset="0"/>
              <a:buChar char="•"/>
            </a:pPr>
            <a:r>
              <a:rPr lang="en-US" sz="2000" b="0" dirty="0" smtClean="0"/>
              <a:t>Subscales that did not perform adequately may bear review and possible revision.</a:t>
            </a:r>
          </a:p>
        </p:txBody>
      </p:sp>
    </p:spTree>
    <p:extLst>
      <p:ext uri="{BB962C8B-B14F-4D97-AF65-F5344CB8AC3E}">
        <p14:creationId xmlns:p14="http://schemas.microsoft.com/office/powerpoint/2010/main" val="2033306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Reliability-related recommendations</a:t>
            </a:r>
            <a:endParaRPr lang="en-US" dirty="0"/>
          </a:p>
        </p:txBody>
      </p:sp>
      <p:sp>
        <p:nvSpPr>
          <p:cNvPr id="3" name="Content Placeholder 2"/>
          <p:cNvSpPr>
            <a:spLocks noGrp="1"/>
          </p:cNvSpPr>
          <p:nvPr>
            <p:ph idx="1"/>
          </p:nvPr>
        </p:nvSpPr>
        <p:spPr>
          <a:xfrm>
            <a:off x="822960" y="1100628"/>
            <a:ext cx="7520940" cy="5325572"/>
          </a:xfrm>
        </p:spPr>
        <p:txBody>
          <a:bodyPr>
            <a:normAutofit/>
          </a:bodyPr>
          <a:lstStyle/>
          <a:p>
            <a:pPr>
              <a:buFont typeface="Arial" charset="0"/>
              <a:buChar char="•"/>
            </a:pPr>
            <a:r>
              <a:rPr lang="en-US" sz="2000" b="0" dirty="0" smtClean="0"/>
              <a:t>The </a:t>
            </a:r>
            <a:r>
              <a:rPr lang="en-US" sz="2000" b="0" dirty="0"/>
              <a:t>Layer 2 scale demonstrated a low level of consistency reliability in this study. This finding raises the possibility that this scale does not perform consistently. An item review is warranted to identify possible reasons for this finding, such as unclear wording, tapping multiple factors, etc</a:t>
            </a:r>
            <a:r>
              <a:rPr lang="en-US" sz="2000" b="0" dirty="0" smtClean="0"/>
              <a:t>.</a:t>
            </a:r>
          </a:p>
          <a:p>
            <a:pPr>
              <a:buFont typeface="Arial" charset="0"/>
              <a:buChar char="•"/>
            </a:pPr>
            <a:r>
              <a:rPr lang="en-US" sz="2000" b="0" dirty="0" smtClean="0"/>
              <a:t>While demonstrating adequate reliability, the reliability of Layers 1 and 3 may be improved by the following:</a:t>
            </a:r>
          </a:p>
          <a:p>
            <a:pPr marL="693738" lvl="2" indent="-347663">
              <a:buFont typeface="Arial" charset="0"/>
              <a:buChar char="•"/>
            </a:pPr>
            <a:r>
              <a:rPr lang="en-US" sz="2000" dirty="0"/>
              <a:t>Dropping/refining items L1-15, L1-18, L1-20 may further improve scale</a:t>
            </a:r>
          </a:p>
          <a:p>
            <a:pPr marL="693738" lvl="2" indent="-347663">
              <a:buFont typeface="Arial" charset="0"/>
              <a:buChar char="•"/>
            </a:pPr>
            <a:r>
              <a:rPr lang="en-US" sz="2000" dirty="0" smtClean="0"/>
              <a:t>Items L3-5</a:t>
            </a:r>
            <a:r>
              <a:rPr lang="en-US" sz="2000" dirty="0"/>
              <a:t>, L3-7 </a:t>
            </a:r>
            <a:r>
              <a:rPr lang="en-US" sz="2000" dirty="0" smtClean="0"/>
              <a:t>appear to be relatively weak in their relation to the </a:t>
            </a:r>
            <a:r>
              <a:rPr lang="en-US" sz="2000" dirty="0"/>
              <a:t>rest of </a:t>
            </a:r>
            <a:r>
              <a:rPr lang="en-US" sz="2000" dirty="0" smtClean="0"/>
              <a:t>the scale</a:t>
            </a:r>
            <a:r>
              <a:rPr lang="en-US" sz="2000" dirty="0"/>
              <a:t>, </a:t>
            </a:r>
            <a:r>
              <a:rPr lang="en-US" sz="2000" dirty="0" smtClean="0"/>
              <a:t>although </a:t>
            </a:r>
            <a:r>
              <a:rPr lang="en-US" sz="2000" dirty="0" smtClean="0"/>
              <a:t>stronger in relation </a:t>
            </a:r>
            <a:r>
              <a:rPr lang="en-US" sz="2000" dirty="0"/>
              <a:t>to each other</a:t>
            </a:r>
            <a:r>
              <a:rPr lang="en-US" sz="2000" dirty="0" smtClean="0"/>
              <a:t>. Consider </a:t>
            </a:r>
            <a:r>
              <a:rPr lang="en-US" sz="2000" dirty="0" smtClean="0"/>
              <a:t>dropping these items </a:t>
            </a:r>
            <a:r>
              <a:rPr lang="en-US" sz="2000" dirty="0" smtClean="0"/>
              <a:t>or </a:t>
            </a:r>
            <a:r>
              <a:rPr lang="en-US" sz="2000" dirty="0" smtClean="0"/>
              <a:t>clarifying wording </a:t>
            </a:r>
            <a:r>
              <a:rPr lang="en-US" sz="2000" dirty="0" smtClean="0"/>
              <a:t>to better reflect the construct reflected </a:t>
            </a:r>
            <a:r>
              <a:rPr lang="en-US" sz="2000" dirty="0"/>
              <a:t>by </a:t>
            </a:r>
            <a:r>
              <a:rPr lang="en-US" sz="2000" dirty="0" smtClean="0"/>
              <a:t>the other scales.</a:t>
            </a:r>
            <a:endParaRPr lang="en-US" dirty="0"/>
          </a:p>
        </p:txBody>
      </p:sp>
    </p:spTree>
    <p:extLst>
      <p:ext uri="{BB962C8B-B14F-4D97-AF65-F5344CB8AC3E}">
        <p14:creationId xmlns:p14="http://schemas.microsoft.com/office/powerpoint/2010/main" val="2056586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03580" y="365760"/>
            <a:ext cx="7520940" cy="548640"/>
          </a:xfrm>
        </p:spPr>
        <p:txBody>
          <a:bodyPr/>
          <a:lstStyle/>
          <a:p>
            <a:r>
              <a:rPr lang="en-US" dirty="0" smtClean="0"/>
              <a:t>Validity-related recommendations</a:t>
            </a:r>
            <a:endParaRPr lang="en-US" dirty="0"/>
          </a:p>
        </p:txBody>
      </p:sp>
      <p:sp>
        <p:nvSpPr>
          <p:cNvPr id="3" name="Content Placeholder 2"/>
          <p:cNvSpPr>
            <a:spLocks noGrp="1"/>
          </p:cNvSpPr>
          <p:nvPr>
            <p:ph idx="1"/>
          </p:nvPr>
        </p:nvSpPr>
        <p:spPr>
          <a:xfrm>
            <a:off x="254000" y="1011728"/>
            <a:ext cx="8420100" cy="5214260"/>
          </a:xfrm>
        </p:spPr>
        <p:txBody>
          <a:bodyPr>
            <a:noAutofit/>
          </a:bodyPr>
          <a:lstStyle/>
          <a:p>
            <a:pPr>
              <a:buFont typeface="Arial" charset="0"/>
              <a:buChar char="•"/>
            </a:pPr>
            <a:r>
              <a:rPr lang="en-US" sz="2000" b="0" dirty="0" smtClean="0"/>
              <a:t>Scales measuring Layers 1, 2, possibly 3, and 4 produced significant correlations with the aggregate ILS score, suggesting that these Layers are meaningfully related to the construct of applied leadership that is measured by the ILS. </a:t>
            </a:r>
          </a:p>
          <a:p>
            <a:pPr>
              <a:buFont typeface="Arial" charset="0"/>
              <a:buChar char="•"/>
            </a:pPr>
            <a:r>
              <a:rPr lang="en-US" sz="2000" b="0" dirty="0" smtClean="0"/>
              <a:t>On the other hand, the higher Layers 5 and 6 did not achieve significance in this analysis. In fact, these Layers did not correlate with either the ILS aggregate or any of the ILS subscales. </a:t>
            </a:r>
          </a:p>
          <a:p>
            <a:pPr>
              <a:buFont typeface="Arial" charset="0"/>
              <a:buChar char="•"/>
            </a:pPr>
            <a:r>
              <a:rPr lang="en-US" sz="2000" b="0" dirty="0" smtClean="0"/>
              <a:t>A careful item analysis of the Layer 5 and Layer 6 scales may be in order, specifically to consider several possibilities: 1) unclear wording; 2) items reflect multiple factors; 3) at least some of the items may measure important domains that are close to the technical scope of the traditional leadership construct (such as advocacy and management activities), but actually are better conceived of as “leadership-adjacent” (or at least require a broadened definition of the term); or 4) theoretical implications for the model itself.</a:t>
            </a:r>
          </a:p>
          <a:p>
            <a:endParaRPr lang="en-US" dirty="0"/>
          </a:p>
        </p:txBody>
      </p:sp>
    </p:spTree>
    <p:extLst>
      <p:ext uri="{BB962C8B-B14F-4D97-AF65-F5344CB8AC3E}">
        <p14:creationId xmlns:p14="http://schemas.microsoft.com/office/powerpoint/2010/main" val="1026542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p:spPr>
        <p:txBody>
          <a:bodyPr>
            <a:normAutofit/>
          </a:bodyPr>
          <a:lstStyle/>
          <a:p>
            <a:r>
              <a:rPr lang="en-US" dirty="0" smtClean="0"/>
              <a:t>Nexus Survey Suite: </a:t>
            </a:r>
            <a:r>
              <a:rPr lang="en-US" dirty="0"/>
              <a:t>Further development </a:t>
            </a:r>
          </a:p>
        </p:txBody>
      </p:sp>
      <p:sp>
        <p:nvSpPr>
          <p:cNvPr id="3" name="Content Placeholder 2"/>
          <p:cNvSpPr>
            <a:spLocks noGrp="1"/>
          </p:cNvSpPr>
          <p:nvPr>
            <p:ph idx="1"/>
          </p:nvPr>
        </p:nvSpPr>
        <p:spPr>
          <a:xfrm>
            <a:off x="822960" y="1583228"/>
            <a:ext cx="7520940" cy="3579849"/>
          </a:xfrm>
        </p:spPr>
        <p:txBody>
          <a:bodyPr/>
          <a:lstStyle/>
          <a:p>
            <a:pPr>
              <a:buFont typeface="Arial" charset="0"/>
              <a:buChar char="•"/>
            </a:pPr>
            <a:r>
              <a:rPr lang="en-US" sz="2000" b="0" dirty="0"/>
              <a:t>Future development of the Nexus Survey Suite </a:t>
            </a:r>
            <a:r>
              <a:rPr lang="en-US" sz="2000" b="0" dirty="0" smtClean="0"/>
              <a:t>should be guided and improved </a:t>
            </a:r>
            <a:r>
              <a:rPr lang="en-US" sz="2000" b="0" dirty="0"/>
              <a:t>through </a:t>
            </a:r>
            <a:r>
              <a:rPr lang="en-US" sz="2000" b="0" dirty="0" smtClean="0"/>
              <a:t>systematic application </a:t>
            </a:r>
            <a:r>
              <a:rPr lang="en-US" sz="2000" b="0" dirty="0"/>
              <a:t>of these findings.  </a:t>
            </a:r>
            <a:endParaRPr lang="en-US" sz="2000" b="0" dirty="0" smtClean="0"/>
          </a:p>
          <a:p>
            <a:pPr>
              <a:buFont typeface="Arial" charset="0"/>
              <a:buChar char="•"/>
            </a:pPr>
            <a:r>
              <a:rPr lang="en-US" sz="2000" b="0" dirty="0" smtClean="0"/>
              <a:t>Further </a:t>
            </a:r>
            <a:r>
              <a:rPr lang="en-US" sz="2000" b="0" dirty="0" smtClean="0"/>
              <a:t>development of the Survey Suite should </a:t>
            </a:r>
            <a:r>
              <a:rPr lang="en-US" sz="2000" b="0" dirty="0"/>
              <a:t>be based on a larger respondent pool-- and equally important, a pool of participants who </a:t>
            </a:r>
            <a:r>
              <a:rPr lang="en-US" sz="2000" b="0" dirty="0" smtClean="0"/>
              <a:t>adequately represent </a:t>
            </a:r>
            <a:r>
              <a:rPr lang="en-US" sz="2000" b="0" u="sng" dirty="0"/>
              <a:t>all</a:t>
            </a:r>
            <a:r>
              <a:rPr lang="en-US" sz="2000" b="0" dirty="0"/>
              <a:t> layers. A larger and more diverse sample size will greatly increase the depth of analysis possible.</a:t>
            </a:r>
          </a:p>
          <a:p>
            <a:endParaRPr lang="en-US" dirty="0"/>
          </a:p>
        </p:txBody>
      </p:sp>
    </p:spTree>
    <p:extLst>
      <p:ext uri="{BB962C8B-B14F-4D97-AF65-F5344CB8AC3E}">
        <p14:creationId xmlns:p14="http://schemas.microsoft.com/office/powerpoint/2010/main" val="292321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recommendations</a:t>
            </a:r>
            <a:endParaRPr lang="en-US" dirty="0"/>
          </a:p>
        </p:txBody>
      </p:sp>
      <p:sp>
        <p:nvSpPr>
          <p:cNvPr id="3" name="Content Placeholder 2"/>
          <p:cNvSpPr>
            <a:spLocks noGrp="1"/>
          </p:cNvSpPr>
          <p:nvPr>
            <p:ph idx="1"/>
          </p:nvPr>
        </p:nvSpPr>
        <p:spPr>
          <a:xfrm>
            <a:off x="822960" y="1100628"/>
            <a:ext cx="7520940" cy="4957272"/>
          </a:xfrm>
        </p:spPr>
        <p:txBody>
          <a:bodyPr>
            <a:noAutofit/>
          </a:bodyPr>
          <a:lstStyle/>
          <a:p>
            <a:pPr>
              <a:buFont typeface="Arial" charset="0"/>
              <a:buChar char="•"/>
            </a:pPr>
            <a:r>
              <a:rPr lang="en-US" sz="2000" b="0" dirty="0" smtClean="0"/>
              <a:t>This study documents a number of promising findings to support the basics of the Nexus LAB model and its accompanying Survey Suite. Moreover, areas of improvement have been identified to both model and measures.</a:t>
            </a:r>
          </a:p>
          <a:p>
            <a:pPr>
              <a:buFont typeface="Arial" charset="0"/>
              <a:buChar char="•"/>
            </a:pPr>
            <a:r>
              <a:rPr lang="en-US" sz="2000" b="0" dirty="0" smtClean="0"/>
              <a:t>There is now significant empirical data regarding the performance of both the Nexus Survey Suite and the underlying Nexus LAB model. A systematic review of this report and data contained in the Technical Appendix will generate a number of improvements to both the model and the measure.</a:t>
            </a:r>
          </a:p>
          <a:p>
            <a:endParaRPr lang="en-US" sz="2000" dirty="0" smtClean="0"/>
          </a:p>
          <a:p>
            <a:endParaRPr lang="en-US" sz="2000" dirty="0"/>
          </a:p>
        </p:txBody>
      </p:sp>
    </p:spTree>
    <p:extLst>
      <p:ext uri="{BB962C8B-B14F-4D97-AF65-F5344CB8AC3E}">
        <p14:creationId xmlns:p14="http://schemas.microsoft.com/office/powerpoint/2010/main" val="1230774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11113" indent="-11113"/>
            <a:r>
              <a:rPr lang="en-US" sz="2000" dirty="0"/>
              <a:t>In phase 1 of the Nexus LAB </a:t>
            </a:r>
            <a:r>
              <a:rPr lang="en-US" sz="2000" dirty="0" smtClean="0"/>
              <a:t>(Leading Across Boundaries) project</a:t>
            </a:r>
            <a:r>
              <a:rPr lang="en-US" sz="2000" dirty="0"/>
              <a:t>, the Nexus LAB Layers of Leadership design framework was developed. This model is arranged in terms of six Layers relating to a progression of roles. Each Layer addresses the leadership knowledge, skills and abilities required for success in the Layer’s roles as well as broader outcomes and shared skills across Layers. In addition, the model identifies a Key Role and a Challenge associated with each Layer.</a:t>
            </a:r>
          </a:p>
          <a:p>
            <a:pPr marL="11113" indent="-11113"/>
            <a:r>
              <a:rPr lang="en-US" sz="2000" dirty="0" smtClean="0"/>
              <a:t>Phase 2 of the Nexus LAB project </a:t>
            </a:r>
            <a:r>
              <a:rPr lang="en-US" sz="2000" dirty="0" smtClean="0"/>
              <a:t>entailed two </a:t>
            </a:r>
            <a:r>
              <a:rPr lang="en-US" sz="2000" dirty="0" smtClean="0"/>
              <a:t>primary applications of the design framework: 1) development of curricular resources, and 2) evaluation resource development (this effort). </a:t>
            </a: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569" y="6238251"/>
            <a:ext cx="849854" cy="533688"/>
          </a:xfrm>
          <a:prstGeom prst="rect">
            <a:avLst/>
          </a:prstGeom>
        </p:spPr>
      </p:pic>
    </p:spTree>
    <p:extLst>
      <p:ext uri="{BB962C8B-B14F-4D97-AF65-F5344CB8AC3E}">
        <p14:creationId xmlns:p14="http://schemas.microsoft.com/office/powerpoint/2010/main" val="471127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5099" y="1614582"/>
            <a:ext cx="3794283" cy="2443067"/>
          </a:xfrm>
        </p:spPr>
      </p:pic>
      <p:sp>
        <p:nvSpPr>
          <p:cNvPr id="5" name="TextBox 4"/>
          <p:cNvSpPr txBox="1"/>
          <p:nvPr/>
        </p:nvSpPr>
        <p:spPr>
          <a:xfrm>
            <a:off x="5067300" y="5397500"/>
            <a:ext cx="3671967" cy="1015663"/>
          </a:xfrm>
          <a:prstGeom prst="rect">
            <a:avLst/>
          </a:prstGeom>
          <a:noFill/>
        </p:spPr>
        <p:txBody>
          <a:bodyPr wrap="none" rtlCol="0">
            <a:spAutoFit/>
          </a:bodyPr>
          <a:lstStyle/>
          <a:p>
            <a:r>
              <a:rPr lang="en-US" sz="2000" dirty="0" smtClean="0">
                <a:solidFill>
                  <a:schemeClr val="bg1"/>
                </a:solidFill>
              </a:rPr>
              <a:t>Nathan Brown, Ph.D.</a:t>
            </a:r>
          </a:p>
          <a:p>
            <a:r>
              <a:rPr lang="en-US" sz="2000" dirty="0" smtClean="0">
                <a:solidFill>
                  <a:schemeClr val="bg1"/>
                </a:solidFill>
              </a:rPr>
              <a:t>Jessica Carr, J.D.</a:t>
            </a:r>
          </a:p>
          <a:p>
            <a:r>
              <a:rPr lang="en-US" sz="2000" dirty="0" err="1" smtClean="0">
                <a:solidFill>
                  <a:schemeClr val="bg1"/>
                </a:solidFill>
              </a:rPr>
              <a:t>info@truebearingconsulting.com</a:t>
            </a:r>
            <a:endParaRPr lang="en-US" sz="2000" dirty="0">
              <a:solidFill>
                <a:schemeClr val="bg1"/>
              </a:solidFill>
            </a:endParaRPr>
          </a:p>
        </p:txBody>
      </p:sp>
    </p:spTree>
    <p:extLst>
      <p:ext uri="{BB962C8B-B14F-4D97-AF65-F5344CB8AC3E}">
        <p14:creationId xmlns:p14="http://schemas.microsoft.com/office/powerpoint/2010/main" val="213268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Goals</a:t>
            </a:r>
            <a:endParaRPr lang="en-US" dirty="0"/>
          </a:p>
        </p:txBody>
      </p:sp>
      <p:sp>
        <p:nvSpPr>
          <p:cNvPr id="3" name="Content Placeholder 2"/>
          <p:cNvSpPr>
            <a:spLocks noGrp="1"/>
          </p:cNvSpPr>
          <p:nvPr>
            <p:ph idx="1"/>
          </p:nvPr>
        </p:nvSpPr>
        <p:spPr>
          <a:xfrm>
            <a:off x="822960" y="914400"/>
            <a:ext cx="7520940" cy="5411244"/>
          </a:xfrm>
          <a:solidFill>
            <a:schemeClr val="bg1"/>
          </a:solidFill>
        </p:spPr>
        <p:txBody>
          <a:bodyPr anchor="ctr" anchorCtr="1">
            <a:normAutofit/>
          </a:bodyPr>
          <a:lstStyle/>
          <a:p>
            <a:pPr marL="11113" indent="-11113"/>
            <a:r>
              <a:rPr lang="en-US" dirty="0"/>
              <a:t>The project goals were to develop, pilot, refine, and launch core evaluation instruments to measure: </a:t>
            </a:r>
          </a:p>
          <a:p>
            <a:pPr marL="577850" indent="-227013">
              <a:buFont typeface="Arial" charset="0"/>
              <a:buChar char="•"/>
            </a:pPr>
            <a:r>
              <a:rPr lang="en-US" dirty="0"/>
              <a:t>Immediate and longitudinal leadership skill development in participating individuals;</a:t>
            </a:r>
          </a:p>
          <a:p>
            <a:pPr marL="577850" indent="-227013">
              <a:buFont typeface="Arial" charset="0"/>
              <a:buChar char="•"/>
            </a:pPr>
            <a:r>
              <a:rPr lang="en-US" dirty="0"/>
              <a:t>Organization-level impacts of staff participation in leadership development programs;</a:t>
            </a:r>
          </a:p>
          <a:p>
            <a:pPr marL="577850" indent="-227013">
              <a:buFont typeface="Arial" charset="0"/>
              <a:buChar char="•"/>
            </a:pPr>
            <a:r>
              <a:rPr lang="en-US" dirty="0"/>
              <a:t>Profession-level impacts of professional participation in leadership development programs; and</a:t>
            </a:r>
          </a:p>
          <a:p>
            <a:pPr marL="577850" indent="-227013">
              <a:buFont typeface="Arial" charset="0"/>
              <a:buChar char="•"/>
            </a:pPr>
            <a:r>
              <a:rPr lang="en-US" dirty="0"/>
              <a:t>Community-level impacts of leadership development programs. </a:t>
            </a:r>
          </a:p>
          <a:p>
            <a:pPr marL="11113" indent="0"/>
            <a:r>
              <a:rPr lang="en-US" dirty="0"/>
              <a:t>To support these goals, the Nexus LAB Survey Suite was piloted by several leadership trainers and refined based on their feedback, and then offered to instructors of </a:t>
            </a:r>
            <a:r>
              <a:rPr lang="en-US" dirty="0" smtClean="0"/>
              <a:t>six </a:t>
            </a:r>
            <a:r>
              <a:rPr lang="en-US" dirty="0"/>
              <a:t>leadership CE/PD offerings between April 2016 and June 2017 for use with their own learners</a:t>
            </a:r>
            <a:r>
              <a:rPr lang="en-US" dirty="0" smtClean="0"/>
              <a:t>. The resultant analyses of this data may support future goals such as refining the Nexus LAB design frameworks and/or the evaluation instruments, as well as other applications. </a:t>
            </a:r>
          </a:p>
          <a:p>
            <a:pPr marL="11113" indent="0"/>
            <a:r>
              <a:rPr lang="en-US" dirty="0" smtClean="0"/>
              <a:t>To meet confidentiality requirements for project funding, the survey platform was designed to allow learners to create a unique User ID that would associate their responses across Parts 1, 2, and 3. Neither the evaluators nor the rest of the Project Team could associate User IDs with participants’ identities. </a:t>
            </a:r>
            <a:endParaRPr lang="en-US" dirty="0"/>
          </a:p>
        </p:txBody>
      </p:sp>
    </p:spTree>
    <p:extLst>
      <p:ext uri="{BB962C8B-B14F-4D97-AF65-F5344CB8AC3E}">
        <p14:creationId xmlns:p14="http://schemas.microsoft.com/office/powerpoint/2010/main" val="51820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Design</a:t>
            </a:r>
            <a:endParaRPr lang="en-US" dirty="0"/>
          </a:p>
        </p:txBody>
      </p:sp>
      <p:sp>
        <p:nvSpPr>
          <p:cNvPr id="3" name="Content Placeholder 2"/>
          <p:cNvSpPr>
            <a:spLocks noGrp="1"/>
          </p:cNvSpPr>
          <p:nvPr>
            <p:ph idx="1"/>
          </p:nvPr>
        </p:nvSpPr>
        <p:spPr>
          <a:xfrm>
            <a:off x="822960" y="914400"/>
            <a:ext cx="7520940" cy="5194300"/>
          </a:xfrm>
          <a:solidFill>
            <a:schemeClr val="bg1"/>
          </a:solidFill>
        </p:spPr>
        <p:txBody>
          <a:bodyPr anchor="t" anchorCtr="1">
            <a:normAutofit/>
          </a:bodyPr>
          <a:lstStyle/>
          <a:p>
            <a:pPr marL="11113" indent="-11113"/>
            <a:r>
              <a:rPr lang="en-US" dirty="0"/>
              <a:t>Both to capture the Nexus LAB Layers of Leadership design framework for evaluation purposes and to organize its component </a:t>
            </a:r>
            <a:r>
              <a:rPr lang="en-US" dirty="0" smtClean="0"/>
              <a:t>parts for survey development, </a:t>
            </a:r>
            <a:r>
              <a:rPr lang="en-US" dirty="0"/>
              <a:t>the evaluators developed a project </a:t>
            </a:r>
            <a:r>
              <a:rPr lang="en-US" i="1" dirty="0"/>
              <a:t>Action </a:t>
            </a:r>
            <a:r>
              <a:rPr lang="en-US" i="1" dirty="0" smtClean="0"/>
              <a:t>Map</a:t>
            </a:r>
            <a:r>
              <a:rPr lang="en-US" dirty="0" smtClean="0"/>
              <a:t> (</a:t>
            </a:r>
            <a:r>
              <a:rPr lang="en-US" dirty="0"/>
              <a:t>s</a:t>
            </a:r>
            <a:r>
              <a:rPr lang="en-US" dirty="0" smtClean="0"/>
              <a:t>ee Resources Appendix).</a:t>
            </a:r>
          </a:p>
          <a:p>
            <a:pPr marL="11113" indent="-11113"/>
            <a:r>
              <a:rPr lang="en-US" dirty="0" smtClean="0"/>
              <a:t>Through an iterative process, the Project Team designed a </a:t>
            </a:r>
            <a:r>
              <a:rPr lang="en-US" dirty="0"/>
              <a:t>Survey Suite </a:t>
            </a:r>
            <a:r>
              <a:rPr lang="en-US" dirty="0" smtClean="0"/>
              <a:t>based on the design framework. The Survey Suite </a:t>
            </a:r>
            <a:r>
              <a:rPr lang="en-US" dirty="0" smtClean="0"/>
              <a:t>comprised four </a:t>
            </a:r>
            <a:r>
              <a:rPr lang="en-US" dirty="0" smtClean="0"/>
              <a:t>elements (for survey instruments, see Resources Appendix):</a:t>
            </a:r>
            <a:endParaRPr lang="en-US" dirty="0"/>
          </a:p>
          <a:p>
            <a:pPr marL="465138" lvl="0" indent="-227013">
              <a:buFont typeface="Arial" charset="0"/>
              <a:buChar char="•"/>
            </a:pPr>
            <a:r>
              <a:rPr lang="en-US" dirty="0"/>
              <a:t>Instructor Survey</a:t>
            </a:r>
          </a:p>
          <a:p>
            <a:pPr marL="465138" lvl="0" indent="-227013">
              <a:buFont typeface="Arial" charset="0"/>
              <a:buChar char="•"/>
            </a:pPr>
            <a:r>
              <a:rPr lang="en-US" dirty="0"/>
              <a:t>Learner Survey, Part 1 (pre-program)</a:t>
            </a:r>
          </a:p>
          <a:p>
            <a:pPr marL="465138" lvl="0" indent="-227013">
              <a:buFont typeface="Arial" charset="0"/>
              <a:buChar char="•"/>
            </a:pPr>
            <a:r>
              <a:rPr lang="en-US" dirty="0"/>
              <a:t>Learner Survey, Part 2 (post-program)</a:t>
            </a:r>
          </a:p>
          <a:p>
            <a:pPr marL="465138" lvl="0" indent="-227013">
              <a:buFont typeface="Arial" charset="0"/>
              <a:buChar char="•"/>
            </a:pPr>
            <a:r>
              <a:rPr lang="en-US" dirty="0"/>
              <a:t>Learner Survey, Part 3 (Impact – three months post-program</a:t>
            </a:r>
            <a:r>
              <a:rPr lang="en-US" dirty="0" smtClean="0"/>
              <a:t>)</a:t>
            </a:r>
            <a:endParaRPr lang="en-US" dirty="0"/>
          </a:p>
          <a:p>
            <a:pPr marL="66675" indent="0"/>
            <a:r>
              <a:rPr lang="en-US" dirty="0"/>
              <a:t>To meet confidentiality requirements for project funding, the survey platform was designed to allow learners to create a unique User ID that would associate their </a:t>
            </a:r>
            <a:r>
              <a:rPr lang="en-US" dirty="0" smtClean="0"/>
              <a:t>Learner Survey specifications and their responses </a:t>
            </a:r>
            <a:r>
              <a:rPr lang="en-US" dirty="0"/>
              <a:t>across Parts 1, 2, and 3. Neither the </a:t>
            </a:r>
            <a:r>
              <a:rPr lang="en-US" dirty="0" smtClean="0"/>
              <a:t>evaluators, instructors, </a:t>
            </a:r>
            <a:r>
              <a:rPr lang="en-US" dirty="0"/>
              <a:t>nor the rest of the Project Team could associate User IDs with participants’ identities. </a:t>
            </a:r>
          </a:p>
          <a:p>
            <a:pPr marL="66675" lvl="0" indent="0"/>
            <a:r>
              <a:rPr lang="en-US" dirty="0" smtClean="0"/>
              <a:t>For Methods, see Resources Appendix.</a:t>
            </a:r>
          </a:p>
        </p:txBody>
      </p:sp>
    </p:spTree>
    <p:extLst>
      <p:ext uri="{BB962C8B-B14F-4D97-AF65-F5344CB8AC3E}">
        <p14:creationId xmlns:p14="http://schemas.microsoft.com/office/powerpoint/2010/main" val="1581623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Nexus Descriptive Statistics</a:t>
            </a:r>
            <a:endParaRPr lang="en-US" dirty="0"/>
          </a:p>
        </p:txBody>
      </p:sp>
      <p:sp>
        <p:nvSpPr>
          <p:cNvPr id="3" name="Content Placeholder 2"/>
          <p:cNvSpPr>
            <a:spLocks noGrp="1"/>
          </p:cNvSpPr>
          <p:nvPr>
            <p:ph idx="1"/>
          </p:nvPr>
        </p:nvSpPr>
        <p:spPr>
          <a:xfrm>
            <a:off x="822960" y="1100629"/>
            <a:ext cx="7520940" cy="2137872"/>
          </a:xfrm>
        </p:spPr>
        <p:txBody>
          <a:bodyPr/>
          <a:lstStyle/>
          <a:p>
            <a:pPr marL="15875" indent="0"/>
            <a:r>
              <a:rPr lang="en-US" dirty="0" smtClean="0"/>
              <a:t>The data collection process yielded the following:</a:t>
            </a:r>
          </a:p>
          <a:p>
            <a:pPr marL="460375" indent="-285750">
              <a:buFont typeface="Arial" charset="0"/>
              <a:buChar char="•"/>
            </a:pPr>
            <a:r>
              <a:rPr lang="en-US" dirty="0" smtClean="0"/>
              <a:t>111 identifiable </a:t>
            </a:r>
            <a:r>
              <a:rPr lang="en-US" dirty="0"/>
              <a:t>participants (completed at least </a:t>
            </a:r>
            <a:r>
              <a:rPr lang="en-US" dirty="0" smtClean="0"/>
              <a:t>Part 1: pre-survey</a:t>
            </a:r>
            <a:r>
              <a:rPr lang="en-US" dirty="0"/>
              <a:t>)</a:t>
            </a:r>
          </a:p>
          <a:p>
            <a:pPr marL="460375" indent="-285750">
              <a:buFont typeface="Arial" charset="0"/>
              <a:buChar char="•"/>
            </a:pPr>
            <a:r>
              <a:rPr lang="en-US" dirty="0" smtClean="0"/>
              <a:t>68 completed Part 2: post-survey</a:t>
            </a:r>
            <a:endParaRPr lang="en-US" dirty="0"/>
          </a:p>
          <a:p>
            <a:pPr marL="460375" indent="-285750">
              <a:buFont typeface="Arial" charset="0"/>
              <a:buChar char="•"/>
            </a:pPr>
            <a:r>
              <a:rPr lang="en-US" dirty="0" smtClean="0"/>
              <a:t>21 completed Part 3: impact survey</a:t>
            </a:r>
          </a:p>
          <a:p>
            <a:pPr marL="15875" indent="0"/>
            <a:r>
              <a:rPr lang="en-US" dirty="0" smtClean="0"/>
              <a:t>Respondents were presented with items from up to three Layers (pre-selected by their program instructors to best fit with goals/intended audience of the CE/PD offering). </a:t>
            </a:r>
          </a:p>
          <a:p>
            <a:endParaRPr lang="en-US" dirty="0"/>
          </a:p>
        </p:txBody>
      </p:sp>
      <p:graphicFrame>
        <p:nvGraphicFramePr>
          <p:cNvPr id="12" name="Chart 11"/>
          <p:cNvGraphicFramePr>
            <a:graphicFrameLocks/>
          </p:cNvGraphicFramePr>
          <p:nvPr>
            <p:extLst>
              <p:ext uri="{D42A27DB-BD31-4B8C-83A1-F6EECF244321}">
                <p14:modId xmlns:p14="http://schemas.microsoft.com/office/powerpoint/2010/main" val="920005681"/>
              </p:ext>
            </p:extLst>
          </p:nvPr>
        </p:nvGraphicFramePr>
        <p:xfrm>
          <a:off x="2093296" y="3238502"/>
          <a:ext cx="4873626" cy="3184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1729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Nexus Descriptive Statistics</a:t>
            </a:r>
            <a:endParaRPr lang="en-US" dirty="0"/>
          </a:p>
        </p:txBody>
      </p:sp>
      <p:graphicFrame>
        <p:nvGraphicFramePr>
          <p:cNvPr id="13" name="Chart 12"/>
          <p:cNvGraphicFramePr>
            <a:graphicFrameLocks/>
          </p:cNvGraphicFramePr>
          <p:nvPr>
            <p:extLst>
              <p:ext uri="{D42A27DB-BD31-4B8C-83A1-F6EECF244321}">
                <p14:modId xmlns:p14="http://schemas.microsoft.com/office/powerpoint/2010/main" val="2045837815"/>
              </p:ext>
            </p:extLst>
          </p:nvPr>
        </p:nvGraphicFramePr>
        <p:xfrm>
          <a:off x="1924024" y="2048996"/>
          <a:ext cx="5318811" cy="322989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17395" y="959688"/>
            <a:ext cx="8649623" cy="646331"/>
          </a:xfrm>
          <a:prstGeom prst="rect">
            <a:avLst/>
          </a:prstGeom>
          <a:noFill/>
        </p:spPr>
        <p:txBody>
          <a:bodyPr wrap="square" rtlCol="0">
            <a:spAutoFit/>
          </a:bodyPr>
          <a:lstStyle/>
          <a:p>
            <a:r>
              <a:rPr lang="en-US" dirty="0" smtClean="0"/>
              <a:t>In </a:t>
            </a:r>
            <a:r>
              <a:rPr lang="en-US" dirty="0" smtClean="0"/>
              <a:t>this chart, </a:t>
            </a:r>
            <a:r>
              <a:rPr lang="en-US" dirty="0" smtClean="0"/>
              <a:t>higher scores are better. For the Pre- and Post Program surveys, higher scores indicate more advanced skills and/or knowledge related to leadership. </a:t>
            </a:r>
            <a:endParaRPr lang="en-US" dirty="0"/>
          </a:p>
        </p:txBody>
      </p:sp>
      <p:sp>
        <p:nvSpPr>
          <p:cNvPr id="7" name="TextBox 6"/>
          <p:cNvSpPr txBox="1"/>
          <p:nvPr/>
        </p:nvSpPr>
        <p:spPr>
          <a:xfrm>
            <a:off x="3966548" y="5721870"/>
            <a:ext cx="4377352" cy="369332"/>
          </a:xfrm>
          <a:prstGeom prst="rect">
            <a:avLst/>
          </a:prstGeom>
          <a:noFill/>
        </p:spPr>
        <p:txBody>
          <a:bodyPr wrap="none" rtlCol="0">
            <a:spAutoFit/>
          </a:bodyPr>
          <a:lstStyle/>
          <a:p>
            <a:r>
              <a:rPr lang="en-US" dirty="0" smtClean="0">
                <a:solidFill>
                  <a:schemeClr val="tx2">
                    <a:lumMod val="50000"/>
                  </a:schemeClr>
                </a:solidFill>
              </a:rPr>
              <a:t>For detailed results see Technical Appendix</a:t>
            </a:r>
            <a:endParaRPr lang="en-US" dirty="0">
              <a:solidFill>
                <a:schemeClr val="tx2">
                  <a:lumMod val="50000"/>
                </a:schemeClr>
              </a:solidFill>
            </a:endParaRPr>
          </a:p>
        </p:txBody>
      </p:sp>
    </p:spTree>
    <p:extLst>
      <p:ext uri="{BB962C8B-B14F-4D97-AF65-F5344CB8AC3E}">
        <p14:creationId xmlns:p14="http://schemas.microsoft.com/office/powerpoint/2010/main" val="1011955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Aggregated by Layer</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700735975"/>
              </p:ext>
            </p:extLst>
          </p:nvPr>
        </p:nvGraphicFramePr>
        <p:xfrm>
          <a:off x="2105701" y="2020773"/>
          <a:ext cx="4955458"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76093" y="914400"/>
            <a:ext cx="7489011" cy="923330"/>
          </a:xfrm>
          <a:prstGeom prst="rect">
            <a:avLst/>
          </a:prstGeom>
          <a:noFill/>
        </p:spPr>
        <p:txBody>
          <a:bodyPr wrap="square" rtlCol="0">
            <a:spAutoFit/>
          </a:bodyPr>
          <a:lstStyle/>
          <a:p>
            <a:r>
              <a:rPr lang="en-US"/>
              <a:t>For the impact survey, higher scores indicate desirable outcomes at the organization, profession and community level.</a:t>
            </a:r>
          </a:p>
          <a:p>
            <a:endParaRPr lang="en-US" dirty="0"/>
          </a:p>
        </p:txBody>
      </p:sp>
      <p:sp>
        <p:nvSpPr>
          <p:cNvPr id="6" name="TextBox 5"/>
          <p:cNvSpPr txBox="1"/>
          <p:nvPr/>
        </p:nvSpPr>
        <p:spPr>
          <a:xfrm>
            <a:off x="3966548" y="5750896"/>
            <a:ext cx="4377352" cy="369332"/>
          </a:xfrm>
          <a:prstGeom prst="rect">
            <a:avLst/>
          </a:prstGeom>
          <a:noFill/>
        </p:spPr>
        <p:txBody>
          <a:bodyPr wrap="none" rtlCol="0">
            <a:spAutoFit/>
          </a:bodyPr>
          <a:lstStyle/>
          <a:p>
            <a:r>
              <a:rPr lang="en-US" dirty="0" smtClean="0">
                <a:solidFill>
                  <a:schemeClr val="bg1"/>
                </a:solidFill>
              </a:rPr>
              <a:t>For detailed results see Technical Appendix</a:t>
            </a:r>
            <a:endParaRPr lang="en-US" dirty="0">
              <a:solidFill>
                <a:schemeClr val="bg1"/>
              </a:solidFill>
            </a:endParaRPr>
          </a:p>
        </p:txBody>
      </p:sp>
    </p:spTree>
    <p:extLst>
      <p:ext uri="{BB962C8B-B14F-4D97-AF65-F5344CB8AC3E}">
        <p14:creationId xmlns:p14="http://schemas.microsoft.com/office/powerpoint/2010/main" val="115468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Consistency Reliability</a:t>
            </a:r>
            <a:endParaRPr lang="en-US" dirty="0"/>
          </a:p>
        </p:txBody>
      </p:sp>
      <p:sp>
        <p:nvSpPr>
          <p:cNvPr id="3" name="Content Placeholder 2"/>
          <p:cNvSpPr>
            <a:spLocks noGrp="1"/>
          </p:cNvSpPr>
          <p:nvPr>
            <p:ph idx="1"/>
          </p:nvPr>
        </p:nvSpPr>
        <p:spPr/>
        <p:txBody>
          <a:bodyPr>
            <a:normAutofit/>
          </a:bodyPr>
          <a:lstStyle/>
          <a:p>
            <a:pPr marL="11113" indent="-11113"/>
            <a:r>
              <a:rPr lang="en-US" sz="2000" b="0" dirty="0" smtClean="0"/>
              <a:t>Purpose: Assess the degree to which the items in each Nexus layer’s scale cohere, correlate, or are consistent with each other.</a:t>
            </a:r>
          </a:p>
          <a:p>
            <a:r>
              <a:rPr lang="en-US" sz="2000" b="0" dirty="0" smtClean="0"/>
              <a:t>Method: Cronbach’s alpha</a:t>
            </a:r>
          </a:p>
          <a:p>
            <a:r>
              <a:rPr lang="en-US" sz="2000" b="0" dirty="0" smtClean="0"/>
              <a:t>Interpretation:</a:t>
            </a:r>
          </a:p>
          <a:p>
            <a:pPr lvl="2"/>
            <a:r>
              <a:rPr lang="en-US" sz="2000" dirty="0" smtClean="0"/>
              <a:t>Below .6: Low/weak reliability</a:t>
            </a:r>
          </a:p>
          <a:p>
            <a:pPr lvl="2"/>
            <a:r>
              <a:rPr lang="en-US" sz="2000" dirty="0" smtClean="0"/>
              <a:t>.6 to .7: Good/acceptable</a:t>
            </a:r>
          </a:p>
          <a:p>
            <a:pPr lvl="2"/>
            <a:r>
              <a:rPr lang="en-US" sz="2000" dirty="0" smtClean="0"/>
              <a:t>.8 and up: Strong</a:t>
            </a:r>
          </a:p>
        </p:txBody>
      </p:sp>
    </p:spTree>
    <p:extLst>
      <p:ext uri="{BB962C8B-B14F-4D97-AF65-F5344CB8AC3E}">
        <p14:creationId xmlns:p14="http://schemas.microsoft.com/office/powerpoint/2010/main" val="1155430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Reliability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7195133"/>
              </p:ext>
            </p:extLst>
          </p:nvPr>
        </p:nvGraphicFramePr>
        <p:xfrm>
          <a:off x="822325" y="1100138"/>
          <a:ext cx="7775575" cy="5029200"/>
        </p:xfrm>
        <a:graphic>
          <a:graphicData uri="http://schemas.openxmlformats.org/drawingml/2006/table">
            <a:tbl>
              <a:tblPr firstRow="1" bandRow="1">
                <a:tableStyleId>{5C22544A-7EE6-4342-B048-85BDC9FD1C3A}</a:tableStyleId>
              </a:tblPr>
              <a:tblGrid>
                <a:gridCol w="1073479"/>
                <a:gridCol w="936296"/>
                <a:gridCol w="1152071"/>
                <a:gridCol w="4613729"/>
              </a:tblGrid>
              <a:tr h="370840">
                <a:tc>
                  <a:txBody>
                    <a:bodyPr/>
                    <a:lstStyle/>
                    <a:p>
                      <a:r>
                        <a:rPr lang="en-US" dirty="0" smtClean="0">
                          <a:latin typeface="+mn-lt"/>
                        </a:rPr>
                        <a:t>Layer</a:t>
                      </a:r>
                      <a:endParaRPr lang="en-US" dirty="0">
                        <a:latin typeface="+mn-lt"/>
                      </a:endParaRPr>
                    </a:p>
                  </a:txBody>
                  <a:tcPr/>
                </a:tc>
                <a:tc>
                  <a:txBody>
                    <a:bodyPr/>
                    <a:lstStyle/>
                    <a:p>
                      <a:r>
                        <a:rPr lang="en-US" dirty="0" smtClean="0">
                          <a:latin typeface="+mn-lt"/>
                        </a:rPr>
                        <a:t>Alpha score</a:t>
                      </a:r>
                      <a:endParaRPr lang="en-US" dirty="0">
                        <a:latin typeface="+mn-lt"/>
                      </a:endParaRPr>
                    </a:p>
                  </a:txBody>
                  <a:tcPr/>
                </a:tc>
                <a:tc>
                  <a:txBody>
                    <a:bodyPr/>
                    <a:lstStyle/>
                    <a:p>
                      <a:r>
                        <a:rPr lang="en-US" dirty="0" smtClean="0">
                          <a:latin typeface="+mn-lt"/>
                        </a:rPr>
                        <a:t>Result</a:t>
                      </a:r>
                      <a:endParaRPr lang="en-US" dirty="0">
                        <a:latin typeface="+mn-lt"/>
                      </a:endParaRPr>
                    </a:p>
                  </a:txBody>
                  <a:tcPr/>
                </a:tc>
                <a:tc>
                  <a:txBody>
                    <a:bodyPr/>
                    <a:lstStyle/>
                    <a:p>
                      <a:r>
                        <a:rPr lang="en-US" dirty="0" smtClean="0">
                          <a:latin typeface="+mn-lt"/>
                        </a:rPr>
                        <a:t>Comments</a:t>
                      </a:r>
                      <a:endParaRPr lang="en-US" dirty="0">
                        <a:latin typeface="+mn-lt"/>
                      </a:endParaRPr>
                    </a:p>
                  </a:txBody>
                  <a:tcPr/>
                </a:tc>
              </a:tr>
              <a:tr h="370840">
                <a:tc>
                  <a:txBody>
                    <a:bodyPr/>
                    <a:lstStyle/>
                    <a:p>
                      <a:r>
                        <a:rPr lang="en-US" dirty="0" smtClean="0">
                          <a:solidFill>
                            <a:schemeClr val="accent6"/>
                          </a:solidFill>
                          <a:latin typeface="+mn-lt"/>
                        </a:rPr>
                        <a:t>Layer 1</a:t>
                      </a:r>
                    </a:p>
                  </a:txBody>
                  <a:tcPr>
                    <a:solidFill>
                      <a:srgbClr val="92D050">
                        <a:alpha val="47843"/>
                      </a:srgbClr>
                    </a:solidFill>
                  </a:tcPr>
                </a:tc>
                <a:tc>
                  <a:txBody>
                    <a:bodyPr/>
                    <a:lstStyle/>
                    <a:p>
                      <a:r>
                        <a:rPr lang="en-US" dirty="0" smtClean="0">
                          <a:solidFill>
                            <a:schemeClr val="accent6"/>
                          </a:solidFill>
                          <a:latin typeface="+mn-lt"/>
                        </a:rPr>
                        <a:t>.75</a:t>
                      </a:r>
                      <a:endParaRPr lang="en-US" dirty="0">
                        <a:solidFill>
                          <a:schemeClr val="accent6"/>
                        </a:solidFill>
                        <a:latin typeface="+mn-lt"/>
                      </a:endParaRPr>
                    </a:p>
                  </a:txBody>
                  <a:tcPr>
                    <a:solidFill>
                      <a:srgbClr val="92D050">
                        <a:alpha val="47843"/>
                      </a:srgbClr>
                    </a:solidFill>
                  </a:tcPr>
                </a:tc>
                <a:tc>
                  <a:txBody>
                    <a:bodyPr/>
                    <a:lstStyle/>
                    <a:p>
                      <a:r>
                        <a:rPr lang="en-US" dirty="0" smtClean="0">
                          <a:solidFill>
                            <a:schemeClr val="accent6"/>
                          </a:solidFill>
                          <a:latin typeface="+mn-lt"/>
                        </a:rPr>
                        <a:t>Good</a:t>
                      </a:r>
                      <a:endParaRPr lang="en-US" dirty="0">
                        <a:solidFill>
                          <a:schemeClr val="accent6"/>
                        </a:solidFill>
                        <a:latin typeface="+mn-lt"/>
                      </a:endParaRPr>
                    </a:p>
                  </a:txBody>
                  <a:tcPr>
                    <a:solidFill>
                      <a:srgbClr val="92D050">
                        <a:alpha val="47843"/>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accent6"/>
                          </a:solidFill>
                          <a:latin typeface="+mn-lt"/>
                          <a:sym typeface="Courier New" panose="02070309020205020404" pitchFamily="49" charset="0"/>
                        </a:rPr>
                        <a:t>Dropping/refining items L1-15, L1-18, L1-20 may further</a:t>
                      </a:r>
                      <a:r>
                        <a:rPr lang="en-US" sz="1800" baseline="0" dirty="0" smtClean="0">
                          <a:solidFill>
                            <a:schemeClr val="accent6"/>
                          </a:solidFill>
                          <a:latin typeface="+mn-lt"/>
                          <a:sym typeface="Courier New" panose="02070309020205020404" pitchFamily="49" charset="0"/>
                        </a:rPr>
                        <a:t> improve scale</a:t>
                      </a:r>
                      <a:endParaRPr lang="en-US" sz="1800" dirty="0" smtClean="0">
                        <a:solidFill>
                          <a:schemeClr val="accent6"/>
                        </a:solidFill>
                        <a:latin typeface="+mn-lt"/>
                        <a:sym typeface="Courier New" panose="02070309020205020404" pitchFamily="49" charset="0"/>
                      </a:endParaRPr>
                    </a:p>
                    <a:p>
                      <a:endParaRPr lang="en-US" dirty="0">
                        <a:solidFill>
                          <a:schemeClr val="accent6"/>
                        </a:solidFill>
                        <a:latin typeface="+mn-lt"/>
                      </a:endParaRPr>
                    </a:p>
                  </a:txBody>
                  <a:tcPr>
                    <a:solidFill>
                      <a:srgbClr val="92D050">
                        <a:alpha val="47843"/>
                      </a:srgbClr>
                    </a:solidFill>
                  </a:tcPr>
                </a:tc>
              </a:tr>
              <a:tr h="370840">
                <a:tc>
                  <a:txBody>
                    <a:bodyPr/>
                    <a:lstStyle/>
                    <a:p>
                      <a:r>
                        <a:rPr lang="en-US" dirty="0" smtClean="0">
                          <a:solidFill>
                            <a:schemeClr val="accent6"/>
                          </a:solidFill>
                          <a:latin typeface="+mn-lt"/>
                        </a:rPr>
                        <a:t>Layer 2</a:t>
                      </a:r>
                      <a:endParaRPr lang="en-US" dirty="0">
                        <a:solidFill>
                          <a:schemeClr val="accent6"/>
                        </a:solidFill>
                        <a:latin typeface="+mn-lt"/>
                      </a:endParaRPr>
                    </a:p>
                  </a:txBody>
                  <a:tcPr>
                    <a:solidFill>
                      <a:srgbClr val="FFFC00">
                        <a:alpha val="49020"/>
                      </a:srgbClr>
                    </a:solidFill>
                  </a:tcPr>
                </a:tc>
                <a:tc>
                  <a:txBody>
                    <a:bodyPr/>
                    <a:lstStyle/>
                    <a:p>
                      <a:r>
                        <a:rPr lang="en-US" dirty="0" smtClean="0">
                          <a:solidFill>
                            <a:schemeClr val="accent6"/>
                          </a:solidFill>
                          <a:latin typeface="+mn-lt"/>
                        </a:rPr>
                        <a:t>.45</a:t>
                      </a:r>
                      <a:endParaRPr lang="en-US" dirty="0">
                        <a:solidFill>
                          <a:schemeClr val="accent6"/>
                        </a:solidFill>
                        <a:latin typeface="+mn-lt"/>
                      </a:endParaRPr>
                    </a:p>
                  </a:txBody>
                  <a:tcPr>
                    <a:solidFill>
                      <a:srgbClr val="FFFC00">
                        <a:alpha val="49020"/>
                      </a:srgbClr>
                    </a:solidFill>
                  </a:tcPr>
                </a:tc>
                <a:tc>
                  <a:txBody>
                    <a:bodyPr/>
                    <a:lstStyle/>
                    <a:p>
                      <a:r>
                        <a:rPr lang="en-US" dirty="0" smtClean="0">
                          <a:solidFill>
                            <a:schemeClr val="accent6"/>
                          </a:solidFill>
                          <a:latin typeface="+mn-lt"/>
                        </a:rPr>
                        <a:t>Low</a:t>
                      </a:r>
                      <a:endParaRPr lang="en-US" dirty="0">
                        <a:solidFill>
                          <a:schemeClr val="accent6"/>
                        </a:solidFill>
                        <a:latin typeface="+mn-lt"/>
                      </a:endParaRPr>
                    </a:p>
                  </a:txBody>
                  <a:tcPr>
                    <a:solidFill>
                      <a:srgbClr val="FFFC00">
                        <a:alpha val="4902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accent6"/>
                          </a:solidFill>
                          <a:latin typeface="+mn-lt"/>
                          <a:sym typeface="Courier New" panose="02070309020205020404" pitchFamily="49" charset="0"/>
                        </a:rPr>
                        <a:t>Items’ inter-relationships are generally unstable.</a:t>
                      </a:r>
                      <a:r>
                        <a:rPr lang="en-US" sz="1800" baseline="0" dirty="0" smtClean="0">
                          <a:solidFill>
                            <a:schemeClr val="accent6"/>
                          </a:solidFill>
                          <a:latin typeface="+mn-lt"/>
                          <a:sym typeface="Courier New" panose="02070309020205020404" pitchFamily="49" charset="0"/>
                        </a:rPr>
                        <a:t> </a:t>
                      </a:r>
                      <a:r>
                        <a:rPr lang="en-US" sz="1800" dirty="0" smtClean="0">
                          <a:solidFill>
                            <a:schemeClr val="accent6"/>
                          </a:solidFill>
                          <a:latin typeface="+mn-lt"/>
                          <a:sym typeface="Courier New" panose="02070309020205020404" pitchFamily="49" charset="0"/>
                        </a:rPr>
                        <a:t>Consider presence of multiple factors.</a:t>
                      </a:r>
                    </a:p>
                  </a:txBody>
                  <a:tcPr>
                    <a:solidFill>
                      <a:srgbClr val="FFFC00">
                        <a:alpha val="49020"/>
                      </a:srgbClr>
                    </a:solidFill>
                  </a:tcPr>
                </a:tc>
              </a:tr>
              <a:tr h="370840">
                <a:tc>
                  <a:txBody>
                    <a:bodyPr/>
                    <a:lstStyle/>
                    <a:p>
                      <a:r>
                        <a:rPr lang="en-US" dirty="0" smtClean="0">
                          <a:solidFill>
                            <a:schemeClr val="accent6"/>
                          </a:solidFill>
                          <a:latin typeface="+mn-lt"/>
                        </a:rPr>
                        <a:t>Layer 3</a:t>
                      </a:r>
                      <a:endParaRPr lang="en-US" dirty="0">
                        <a:solidFill>
                          <a:schemeClr val="accent6"/>
                        </a:solidFill>
                        <a:latin typeface="+mn-lt"/>
                      </a:endParaRPr>
                    </a:p>
                  </a:txBody>
                  <a:tcPr>
                    <a:gradFill>
                      <a:gsLst>
                        <a:gs pos="0">
                          <a:srgbClr val="FFFD78"/>
                        </a:gs>
                        <a:gs pos="100000">
                          <a:srgbClr val="00B050"/>
                        </a:gs>
                      </a:gsLst>
                      <a:lin ang="5400000" scaled="0"/>
                    </a:gradFill>
                  </a:tcPr>
                </a:tc>
                <a:tc>
                  <a:txBody>
                    <a:bodyPr/>
                    <a:lstStyle/>
                    <a:p>
                      <a:r>
                        <a:rPr lang="en-US" dirty="0" smtClean="0">
                          <a:solidFill>
                            <a:schemeClr val="accent6"/>
                          </a:solidFill>
                          <a:latin typeface="+mn-lt"/>
                        </a:rPr>
                        <a:t>.71</a:t>
                      </a:r>
                      <a:endParaRPr lang="en-US" dirty="0">
                        <a:solidFill>
                          <a:schemeClr val="accent6"/>
                        </a:solidFill>
                        <a:latin typeface="+mn-lt"/>
                      </a:endParaRPr>
                    </a:p>
                  </a:txBody>
                  <a:tcPr>
                    <a:gradFill>
                      <a:gsLst>
                        <a:gs pos="0">
                          <a:srgbClr val="FFFD78"/>
                        </a:gs>
                        <a:gs pos="100000">
                          <a:srgbClr val="00B050"/>
                        </a:gs>
                      </a:gsLst>
                      <a:lin ang="5400000" scaled="0"/>
                    </a:gradFill>
                  </a:tcPr>
                </a:tc>
                <a:tc>
                  <a:txBody>
                    <a:bodyPr/>
                    <a:lstStyle/>
                    <a:p>
                      <a:r>
                        <a:rPr lang="en-US" dirty="0" smtClean="0">
                          <a:solidFill>
                            <a:schemeClr val="accent6"/>
                          </a:solidFill>
                          <a:latin typeface="+mn-lt"/>
                        </a:rPr>
                        <a:t>Good (but low N)</a:t>
                      </a:r>
                      <a:endParaRPr lang="en-US" dirty="0">
                        <a:solidFill>
                          <a:schemeClr val="accent6"/>
                        </a:solidFill>
                        <a:latin typeface="+mn-lt"/>
                      </a:endParaRPr>
                    </a:p>
                  </a:txBody>
                  <a:tcPr>
                    <a:gradFill>
                      <a:gsLst>
                        <a:gs pos="0">
                          <a:srgbClr val="FFFD78"/>
                        </a:gs>
                        <a:gs pos="100000">
                          <a:srgbClr val="00B050"/>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accent6"/>
                          </a:solidFill>
                          <a:latin typeface="+mn-lt"/>
                          <a:sym typeface="Courier New" panose="02070309020205020404" pitchFamily="49" charset="0"/>
                        </a:rPr>
                        <a:t>L3-5, L3-7 relatively weakly related to rest of scale, strongly to each other.</a:t>
                      </a:r>
                    </a:p>
                  </a:txBody>
                  <a:tcPr>
                    <a:gradFill>
                      <a:gsLst>
                        <a:gs pos="0">
                          <a:srgbClr val="FFFD78"/>
                        </a:gs>
                        <a:gs pos="100000">
                          <a:srgbClr val="00B050"/>
                        </a:gs>
                      </a:gsLst>
                      <a:lin ang="5400000" scaled="0"/>
                    </a:gradFill>
                  </a:tcPr>
                </a:tc>
              </a:tr>
              <a:tr h="370840">
                <a:tc>
                  <a:txBody>
                    <a:bodyPr/>
                    <a:lstStyle/>
                    <a:p>
                      <a:r>
                        <a:rPr lang="en-US" dirty="0" smtClean="0">
                          <a:solidFill>
                            <a:schemeClr val="bg1"/>
                          </a:solidFill>
                          <a:latin typeface="+mn-lt"/>
                        </a:rPr>
                        <a:t>Layer 4</a:t>
                      </a:r>
                      <a:endParaRPr lang="en-US" dirty="0">
                        <a:solidFill>
                          <a:schemeClr val="bg1"/>
                        </a:solidFill>
                        <a:latin typeface="+mn-lt"/>
                      </a:endParaRPr>
                    </a:p>
                  </a:txBody>
                  <a:tcPr>
                    <a:solidFill>
                      <a:srgbClr val="00B050"/>
                    </a:solidFill>
                  </a:tcPr>
                </a:tc>
                <a:tc>
                  <a:txBody>
                    <a:bodyPr/>
                    <a:lstStyle/>
                    <a:p>
                      <a:r>
                        <a:rPr lang="en-US" dirty="0" smtClean="0">
                          <a:solidFill>
                            <a:schemeClr val="bg1"/>
                          </a:solidFill>
                          <a:latin typeface="+mn-lt"/>
                        </a:rPr>
                        <a:t>.85</a:t>
                      </a:r>
                      <a:endParaRPr lang="en-US" dirty="0">
                        <a:solidFill>
                          <a:schemeClr val="bg1"/>
                        </a:solidFill>
                        <a:latin typeface="+mn-lt"/>
                      </a:endParaRPr>
                    </a:p>
                  </a:txBody>
                  <a:tcPr>
                    <a:solidFill>
                      <a:srgbClr val="00B050"/>
                    </a:solidFill>
                  </a:tcPr>
                </a:tc>
                <a:tc>
                  <a:txBody>
                    <a:bodyPr/>
                    <a:lstStyle/>
                    <a:p>
                      <a:r>
                        <a:rPr lang="en-US" dirty="0" smtClean="0">
                          <a:solidFill>
                            <a:schemeClr val="bg1"/>
                          </a:solidFill>
                          <a:latin typeface="+mn-lt"/>
                        </a:rPr>
                        <a:t>Strong</a:t>
                      </a:r>
                    </a:p>
                    <a:p>
                      <a:endParaRPr lang="en-US" dirty="0">
                        <a:solidFill>
                          <a:schemeClr val="bg1"/>
                        </a:solidFill>
                        <a:latin typeface="+mn-lt"/>
                      </a:endParaRPr>
                    </a:p>
                  </a:txBody>
                  <a:tcPr>
                    <a:solidFill>
                      <a:srgbClr val="00B050"/>
                    </a:solidFill>
                  </a:tcPr>
                </a:tc>
                <a:tc>
                  <a:txBody>
                    <a:bodyPr/>
                    <a:lstStyle/>
                    <a:p>
                      <a:endParaRPr lang="en-US" dirty="0">
                        <a:solidFill>
                          <a:schemeClr val="bg1"/>
                        </a:solidFill>
                        <a:latin typeface="+mn-lt"/>
                      </a:endParaRPr>
                    </a:p>
                  </a:txBody>
                  <a:tcPr>
                    <a:solidFill>
                      <a:srgbClr val="00B050"/>
                    </a:solidFill>
                  </a:tcPr>
                </a:tc>
              </a:tr>
              <a:tr h="370840">
                <a:tc>
                  <a:txBody>
                    <a:bodyPr/>
                    <a:lstStyle/>
                    <a:p>
                      <a:r>
                        <a:rPr lang="en-US" dirty="0" smtClean="0">
                          <a:solidFill>
                            <a:schemeClr val="bg1"/>
                          </a:solidFill>
                          <a:latin typeface="+mn-lt"/>
                        </a:rPr>
                        <a:t>Layer 5</a:t>
                      </a:r>
                      <a:endParaRPr lang="en-US" dirty="0">
                        <a:solidFill>
                          <a:schemeClr val="bg1"/>
                        </a:solidFill>
                        <a:latin typeface="+mn-lt"/>
                      </a:endParaRPr>
                    </a:p>
                  </a:txBody>
                  <a:tcPr>
                    <a:solidFill>
                      <a:srgbClr val="00B050"/>
                    </a:solidFill>
                  </a:tcPr>
                </a:tc>
                <a:tc>
                  <a:txBody>
                    <a:bodyPr/>
                    <a:lstStyle/>
                    <a:p>
                      <a:r>
                        <a:rPr lang="en-US" dirty="0" smtClean="0">
                          <a:solidFill>
                            <a:schemeClr val="bg1"/>
                          </a:solidFill>
                          <a:latin typeface="+mn-lt"/>
                        </a:rPr>
                        <a:t>.82</a:t>
                      </a:r>
                      <a:endParaRPr lang="en-US" dirty="0">
                        <a:solidFill>
                          <a:schemeClr val="bg1"/>
                        </a:solidFill>
                        <a:latin typeface="+mn-lt"/>
                      </a:endParaRPr>
                    </a:p>
                  </a:txBody>
                  <a:tcPr>
                    <a:solidFill>
                      <a:srgbClr val="00B050"/>
                    </a:solidFill>
                  </a:tcPr>
                </a:tc>
                <a:tc>
                  <a:txBody>
                    <a:bodyPr/>
                    <a:lstStyle/>
                    <a:p>
                      <a:r>
                        <a:rPr lang="en-US" dirty="0" smtClean="0">
                          <a:solidFill>
                            <a:schemeClr val="bg1"/>
                          </a:solidFill>
                          <a:latin typeface="+mn-lt"/>
                        </a:rPr>
                        <a:t>Strong</a:t>
                      </a:r>
                    </a:p>
                    <a:p>
                      <a:endParaRPr lang="en-US" dirty="0">
                        <a:solidFill>
                          <a:schemeClr val="bg1"/>
                        </a:solidFill>
                        <a:latin typeface="+mn-lt"/>
                      </a:endParaRPr>
                    </a:p>
                  </a:txBody>
                  <a:tcPr>
                    <a:solidFill>
                      <a:srgbClr val="00B050"/>
                    </a:solidFill>
                  </a:tcPr>
                </a:tc>
                <a:tc>
                  <a:txBody>
                    <a:bodyPr/>
                    <a:lstStyle/>
                    <a:p>
                      <a:endParaRPr lang="en-US" dirty="0">
                        <a:solidFill>
                          <a:schemeClr val="bg1"/>
                        </a:solidFill>
                        <a:latin typeface="+mn-lt"/>
                      </a:endParaRPr>
                    </a:p>
                  </a:txBody>
                  <a:tcPr>
                    <a:solidFill>
                      <a:srgbClr val="00B050"/>
                    </a:solidFill>
                  </a:tcPr>
                </a:tc>
              </a:tr>
              <a:tr h="370840">
                <a:tc>
                  <a:txBody>
                    <a:bodyPr/>
                    <a:lstStyle/>
                    <a:p>
                      <a:r>
                        <a:rPr lang="en-US" dirty="0" smtClean="0">
                          <a:solidFill>
                            <a:schemeClr val="tx2"/>
                          </a:solidFill>
                          <a:latin typeface="+mn-lt"/>
                        </a:rPr>
                        <a:t>Layer 6</a:t>
                      </a:r>
                      <a:endParaRPr lang="en-US" dirty="0">
                        <a:solidFill>
                          <a:schemeClr val="tx2"/>
                        </a:solidFill>
                        <a:latin typeface="+mn-lt"/>
                      </a:endParaRPr>
                    </a:p>
                  </a:txBody>
                  <a:tcPr>
                    <a:solidFill>
                      <a:srgbClr val="92D050">
                        <a:alpha val="47843"/>
                      </a:srgbClr>
                    </a:solidFill>
                  </a:tcPr>
                </a:tc>
                <a:tc>
                  <a:txBody>
                    <a:bodyPr/>
                    <a:lstStyle/>
                    <a:p>
                      <a:r>
                        <a:rPr lang="en-US" dirty="0" smtClean="0">
                          <a:solidFill>
                            <a:schemeClr val="tx2"/>
                          </a:solidFill>
                          <a:latin typeface="+mn-lt"/>
                        </a:rPr>
                        <a:t>.73</a:t>
                      </a:r>
                      <a:endParaRPr lang="en-US" dirty="0">
                        <a:solidFill>
                          <a:schemeClr val="tx2"/>
                        </a:solidFill>
                        <a:latin typeface="+mn-lt"/>
                      </a:endParaRPr>
                    </a:p>
                  </a:txBody>
                  <a:tcPr>
                    <a:solidFill>
                      <a:srgbClr val="92D050">
                        <a:alpha val="47843"/>
                      </a:srgbClr>
                    </a:solidFill>
                  </a:tcPr>
                </a:tc>
                <a:tc>
                  <a:txBody>
                    <a:bodyPr/>
                    <a:lstStyle/>
                    <a:p>
                      <a:r>
                        <a:rPr lang="en-US" dirty="0" smtClean="0">
                          <a:solidFill>
                            <a:schemeClr val="tx2"/>
                          </a:solidFill>
                          <a:latin typeface="+mn-lt"/>
                        </a:rPr>
                        <a:t>Good</a:t>
                      </a:r>
                    </a:p>
                    <a:p>
                      <a:endParaRPr lang="en-US" dirty="0">
                        <a:solidFill>
                          <a:schemeClr val="tx2"/>
                        </a:solidFill>
                        <a:latin typeface="+mn-lt"/>
                      </a:endParaRPr>
                    </a:p>
                  </a:txBody>
                  <a:tcPr>
                    <a:solidFill>
                      <a:srgbClr val="92D050">
                        <a:alpha val="47843"/>
                      </a:srgbClr>
                    </a:solidFill>
                  </a:tcPr>
                </a:tc>
                <a:tc>
                  <a:txBody>
                    <a:bodyPr/>
                    <a:lstStyle/>
                    <a:p>
                      <a:endParaRPr lang="en-US" dirty="0">
                        <a:solidFill>
                          <a:schemeClr val="tx2"/>
                        </a:solidFill>
                        <a:latin typeface="+mn-lt"/>
                      </a:endParaRPr>
                    </a:p>
                  </a:txBody>
                  <a:tcPr>
                    <a:solidFill>
                      <a:srgbClr val="92D050">
                        <a:alpha val="47843"/>
                      </a:srgbClr>
                    </a:solidFill>
                  </a:tcPr>
                </a:tc>
              </a:tr>
            </a:tbl>
          </a:graphicData>
        </a:graphic>
      </p:graphicFrame>
    </p:spTree>
    <p:extLst>
      <p:ext uri="{BB962C8B-B14F-4D97-AF65-F5344CB8AC3E}">
        <p14:creationId xmlns:p14="http://schemas.microsoft.com/office/powerpoint/2010/main" val="282037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Custom 9">
      <a:dk1>
        <a:srgbClr val="1A2D68"/>
      </a:dk1>
      <a:lt1>
        <a:srgbClr val="FFFFFF"/>
      </a:lt1>
      <a:dk2>
        <a:srgbClr val="434342"/>
      </a:dk2>
      <a:lt2>
        <a:srgbClr val="CDD7D9"/>
      </a:lt2>
      <a:accent1>
        <a:srgbClr val="797B7E"/>
      </a:accent1>
      <a:accent2>
        <a:srgbClr val="9E0847"/>
      </a:accent2>
      <a:accent3>
        <a:srgbClr val="2388C4"/>
      </a:accent3>
      <a:accent4>
        <a:srgbClr val="7C984A"/>
      </a:accent4>
      <a:accent5>
        <a:srgbClr val="C2AD8D"/>
      </a:accent5>
      <a:accent6>
        <a:srgbClr val="1A2D68"/>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665</TotalTime>
  <Words>2142</Words>
  <Application>Microsoft Macintosh PowerPoint</Application>
  <PresentationFormat>On-screen Show (4:3)</PresentationFormat>
  <Paragraphs>231</Paragraphs>
  <Slides>20</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Calibri</vt:lpstr>
      <vt:lpstr>Courier New</vt:lpstr>
      <vt:lpstr>Franklin Gothic Book</vt:lpstr>
      <vt:lpstr>Franklin Gothic Medium</vt:lpstr>
      <vt:lpstr>Helvetica Neue</vt:lpstr>
      <vt:lpstr>Mangal</vt:lpstr>
      <vt:lpstr>Times New Roman</vt:lpstr>
      <vt:lpstr>Tunga</vt:lpstr>
      <vt:lpstr>Wingdings</vt:lpstr>
      <vt:lpstr>Arial</vt:lpstr>
      <vt:lpstr>Angles</vt:lpstr>
      <vt:lpstr>Nexus LAB survey suite Validation analysis and Summary</vt:lpstr>
      <vt:lpstr>Introduction</vt:lpstr>
      <vt:lpstr>Project Goals</vt:lpstr>
      <vt:lpstr>Project Design</vt:lpstr>
      <vt:lpstr>Overview of Nexus Descriptive Statistics</vt:lpstr>
      <vt:lpstr>Overview of Nexus Descriptive Statistics</vt:lpstr>
      <vt:lpstr>Impacts Aggregated by Layer</vt:lpstr>
      <vt:lpstr>Internal Consistency Reliability</vt:lpstr>
      <vt:lpstr>Summary of Reliability analysis</vt:lpstr>
      <vt:lpstr>Concurrent Criterion Validation</vt:lpstr>
      <vt:lpstr>PowerPoint Presentation</vt:lpstr>
      <vt:lpstr>Validation Scale:  The Implementation Leadership Scale</vt:lpstr>
      <vt:lpstr>Nexus and ILS Correlation: Findings</vt:lpstr>
      <vt:lpstr>Nexus and ILS Correlation: Findings</vt:lpstr>
      <vt:lpstr>Summary of findings and recommendations</vt:lpstr>
      <vt:lpstr>Reliability-related recommendations</vt:lpstr>
      <vt:lpstr>Validity-related recommendations</vt:lpstr>
      <vt:lpstr>Nexus Survey Suite: Further development </vt:lpstr>
      <vt:lpstr>Other recommendations</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Nexus Validation Summary</dc:title>
  <dc:creator>Nathan Brown</dc:creator>
  <cp:lastModifiedBy>Nathan Brown</cp:lastModifiedBy>
  <cp:revision>118</cp:revision>
  <dcterms:created xsi:type="dcterms:W3CDTF">2017-07-30T20:40:23Z</dcterms:created>
  <dcterms:modified xsi:type="dcterms:W3CDTF">2017-08-01T01:29:34Z</dcterms:modified>
</cp:coreProperties>
</file>