
<file path=[Content_Types].xml><?xml version="1.0" encoding="utf-8"?>
<Types xmlns="http://schemas.openxmlformats.org/package/2006/content-types">
  <Default ContentType="image/jpeg" Extension="jpeg"/>
  <Default ContentType="image/pict" Extension="pict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9144000" cy="6858000" type="screen4x3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pitchFamily="1" typeface="Arial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1" typeface="Arial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1" typeface="Arial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1" typeface="Arial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1" typeface="Arial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8D1BF4D7-E4E5-47C5-A20B-14AFF0DCF38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8"/>
    <p:restoredTop sz="71700"/>
  </p:normalViewPr>
</p:viewPr>
</file>

<file path=ppt/_rels/presentation.xml.rels><?xml version="1.0" encoding="UTF-8" standalone="yes"?><Relationships xmlns="http://schemas.openxmlformats.org/package/2006/relationships"><Relationship Id="rId53" Target="slides/slide46.xml" Type="http://schemas.openxmlformats.org/officeDocument/2006/relationships/slide"/><Relationship Id="rId52" Target="slides/slide45.xml" Type="http://schemas.openxmlformats.org/officeDocument/2006/relationships/slide"/><Relationship Id="rId51" Target="slides/slide44.xml" Type="http://schemas.openxmlformats.org/officeDocument/2006/relationships/slide"/><Relationship Id="rId50" Target="slides/slide43.xml" Type="http://schemas.openxmlformats.org/officeDocument/2006/relationships/slide"/><Relationship Id="rId5" Target="slideMasters/slideMaster1.xml" Type="http://schemas.openxmlformats.org/officeDocument/2006/relationships/slideMaster"/><Relationship Id="rId39" Target="slides/slide32.xml" Type="http://schemas.openxmlformats.org/officeDocument/2006/relationships/slide"/><Relationship Id="rId4" Target="tableStyles.xml" Type="http://schemas.openxmlformats.org/officeDocument/2006/relationships/tableStyles"/><Relationship Id="rId38" Target="slides/slide31.xml" Type="http://schemas.openxmlformats.org/officeDocument/2006/relationships/slide"/><Relationship Id="rId3" Target="presProps.xml" Type="http://schemas.openxmlformats.org/officeDocument/2006/relationships/presProps"/><Relationship Id="rId37" Target="slides/slide30.xml" Type="http://schemas.openxmlformats.org/officeDocument/2006/relationships/slide"/><Relationship Id="rId2" Target="viewProps.xml" Type="http://schemas.openxmlformats.org/officeDocument/2006/relationships/viewProps"/><Relationship Id="rId36" Target="slides/slide29.xml" Type="http://schemas.openxmlformats.org/officeDocument/2006/relationships/slide"/><Relationship Id="rId1" Target="theme/theme3.xml" Type="http://schemas.openxmlformats.org/officeDocument/2006/relationships/theme"/><Relationship Id="rId35" Target="slides/slide28.xml" Type="http://schemas.openxmlformats.org/officeDocument/2006/relationships/slide"/><Relationship Id="rId34" Target="slides/slide27.xml" Type="http://schemas.openxmlformats.org/officeDocument/2006/relationships/slide"/><Relationship Id="rId33" Target="slides/slide26.xml" Type="http://schemas.openxmlformats.org/officeDocument/2006/relationships/slide"/><Relationship Id="rId32" Target="slides/slide25.xml" Type="http://schemas.openxmlformats.org/officeDocument/2006/relationships/slide"/><Relationship Id="rId31" Target="slides/slide24.xml" Type="http://schemas.openxmlformats.org/officeDocument/2006/relationships/slide"/><Relationship Id="rId30" Target="slides/slide23.xml" Type="http://schemas.openxmlformats.org/officeDocument/2006/relationships/slide"/><Relationship Id="rId27" Target="slides/slide20.xml" Type="http://schemas.openxmlformats.org/officeDocument/2006/relationships/slide"/><Relationship Id="rId26" Target="slides/slide19.xml" Type="http://schemas.openxmlformats.org/officeDocument/2006/relationships/slide"/><Relationship Id="rId25" Target="slides/slide18.xml" Type="http://schemas.openxmlformats.org/officeDocument/2006/relationships/slide"/><Relationship Id="rId24" Target="slides/slide17.xml" Type="http://schemas.openxmlformats.org/officeDocument/2006/relationships/slide"/><Relationship Id="rId55" Target="slides/slide48.xml" Type="http://schemas.openxmlformats.org/officeDocument/2006/relationships/slide"/><Relationship Id="rId21" Target="slides/slide14.xml" Type="http://schemas.openxmlformats.org/officeDocument/2006/relationships/slide"/><Relationship Id="rId19" Target="slides/slide12.xml" Type="http://schemas.openxmlformats.org/officeDocument/2006/relationships/slide"/><Relationship Id="rId54" Target="slides/slide47.xml" Type="http://schemas.openxmlformats.org/officeDocument/2006/relationships/slide"/><Relationship Id="rId20" Target="slides/slide13.xml" Type="http://schemas.openxmlformats.org/officeDocument/2006/relationships/slide"/><Relationship Id="rId18" Target="slides/slide11.xml" Type="http://schemas.openxmlformats.org/officeDocument/2006/relationships/slide"/><Relationship Id="rId17" Target="slides/slide10.xml" Type="http://schemas.openxmlformats.org/officeDocument/2006/relationships/slide"/><Relationship Id="rId13" Target="slides/slide6.xml" Type="http://schemas.openxmlformats.org/officeDocument/2006/relationships/slide"/><Relationship Id="rId47" Target="slides/slide40.xml" Type="http://schemas.openxmlformats.org/officeDocument/2006/relationships/slide"/><Relationship Id="rId16" Target="slides/slide9.xml" Type="http://schemas.openxmlformats.org/officeDocument/2006/relationships/slide"/><Relationship Id="rId12" Target="slides/slide5.xml" Type="http://schemas.openxmlformats.org/officeDocument/2006/relationships/slide"/><Relationship Id="rId46" Target="slides/slide39.xml" Type="http://schemas.openxmlformats.org/officeDocument/2006/relationships/slide"/><Relationship Id="rId49" Target="slides/slide42.xml" Type="http://schemas.openxmlformats.org/officeDocument/2006/relationships/slide"/><Relationship Id="rId15" Target="slides/slide8.xml" Type="http://schemas.openxmlformats.org/officeDocument/2006/relationships/slide"/><Relationship Id="rId11" Target="slides/slide4.xml" Type="http://schemas.openxmlformats.org/officeDocument/2006/relationships/slide"/><Relationship Id="rId45" Target="slides/slide38.xml" Type="http://schemas.openxmlformats.org/officeDocument/2006/relationships/slide"/><Relationship Id="rId48" Target="slides/slide41.xml" Type="http://schemas.openxmlformats.org/officeDocument/2006/relationships/slide"/><Relationship Id="rId14" Target="slides/slide7.xml" Type="http://schemas.openxmlformats.org/officeDocument/2006/relationships/slide"/><Relationship Id="rId10" Target="slides/slide3.xml" Type="http://schemas.openxmlformats.org/officeDocument/2006/relationships/slide"/><Relationship Id="rId44" Target="slides/slide37.xml" Type="http://schemas.openxmlformats.org/officeDocument/2006/relationships/slide"/><Relationship Id="rId43" Target="slides/slide36.xml" Type="http://schemas.openxmlformats.org/officeDocument/2006/relationships/slide"/><Relationship Id="rId42" Target="slides/slide35.xml" Type="http://schemas.openxmlformats.org/officeDocument/2006/relationships/slide"/><Relationship Id="rId41" Target="slides/slide34.xml" Type="http://schemas.openxmlformats.org/officeDocument/2006/relationships/slide"/><Relationship Id="rId9" Target="slides/slide2.xml" Type="http://schemas.openxmlformats.org/officeDocument/2006/relationships/slide"/><Relationship Id="rId40" Target="slides/slide33.xml" Type="http://schemas.openxmlformats.org/officeDocument/2006/relationships/slide"/><Relationship Id="rId8" Target="slides/slide1.xml" Type="http://schemas.openxmlformats.org/officeDocument/2006/relationships/slide"/><Relationship Id="rId7" Target="notesMasters/notesMaster1.xml" Type="http://schemas.openxmlformats.org/officeDocument/2006/relationships/notesMaster"/><Relationship Id="rId6" Target="slideMasters/slideMaster2.xml" Type="http://schemas.openxmlformats.org/officeDocument/2006/relationships/slideMaster"/><Relationship Id="rId23" Target="slides/slide16.xml" Type="http://schemas.openxmlformats.org/officeDocument/2006/relationships/slide"/><Relationship Id="rId29" Target="slides/slide22.xml" Type="http://schemas.openxmlformats.org/officeDocument/2006/relationships/slide"/><Relationship Id="rId56" Target="slides/slide49.xml" Type="http://schemas.openxmlformats.org/officeDocument/2006/relationships/slide"/><Relationship Id="rId22" Target="slides/slide15.xml" Type="http://schemas.openxmlformats.org/officeDocument/2006/relationships/slide"/><Relationship Id="rId28" Target="slides/slide21.xml" Type="http://schemas.openxmlformats.org/officeDocument/2006/relationships/slid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5"/>
          <p:cNvSpPr>
            <a:spLocks/>
          </p:cNvSpPr>
          <p:nvPr>
            <p:ph sz="quarter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/>
            <a:r>
              <a:rPr dirty="0" lang="en-US" smtClean="0" sz="1200"/>
              <a:t>*</a:t>
            </a:r>
          </a:p>
        </p:txBody>
      </p:sp>
      <p:sp>
        <p:nvSpPr>
          <p:cNvPr id="16" name="Text Box 16"/>
          <p:cNvSpPr>
            <a:spLocks/>
          </p:cNvSpPr>
          <p:nvPr>
            <p:ph idx="1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dirty="0" lang="en-US" smtClean="0" sz="1200"/>
              <a:t>*</a:t>
            </a:r>
          </a:p>
        </p:txBody>
      </p:sp>
      <p:sp>
        <p:nvSpPr>
          <p:cNvPr id="17" name="Text Box 17"/>
          <p:cNvSpPr>
            <a:spLocks/>
          </p:cNvSpPr>
          <p:nvPr>
            <p:ph idx="2"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Text Box 18"/>
          <p:cNvSpPr>
            <a:spLocks/>
          </p:cNvSpPr>
          <p:nvPr>
            <p:ph idx="3" sz="quarter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19" name="Text Box 19"/>
          <p:cNvSpPr>
            <a:spLocks/>
          </p:cNvSpPr>
          <p:nvPr>
            <p:ph idx="4" sz="quarter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/>
            <a:r>
              <a:rPr dirty="0" lang="en-US" smtClean="0" sz="1200"/>
              <a:t>*</a:t>
            </a:r>
          </a:p>
        </p:txBody>
      </p:sp>
      <p:sp>
        <p:nvSpPr>
          <p:cNvPr id="20" name="Text Box 20"/>
          <p:cNvSpPr>
            <a:spLocks/>
          </p:cNvSpPr>
          <p:nvPr>
            <p:ph idx="5" sz="quarter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/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 standalone="yes"?><Relationships xmlns="http://schemas.openxmlformats.org/package/2006/relationships"><Relationship Id="rId2" Target="../slides/slide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2" Target="../slides/slide1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2" Target="../slides/slide1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2" Target="../slides/slide1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2" Target="../slides/slide1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2" Target="../slides/slide1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2" Target="../slides/slide1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2" Target="../slides/slide1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2" Target="../slides/slide1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2" Target="../slides/slide1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2" Target="../slides/slide1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2" Target="../slides/slide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0.xml.rels><?xml version="1.0" encoding="UTF-8" standalone="yes"?><Relationships xmlns="http://schemas.openxmlformats.org/package/2006/relationships"><Relationship Id="rId2" Target="../slides/slide2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1.xml.rels><?xml version="1.0" encoding="UTF-8" standalone="yes"?><Relationships xmlns="http://schemas.openxmlformats.org/package/2006/relationships"><Relationship Id="rId2" Target="../slides/slide2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2.xml.rels><?xml version="1.0" encoding="UTF-8" standalone="yes"?><Relationships xmlns="http://schemas.openxmlformats.org/package/2006/relationships"><Relationship Id="rId2" Target="../slides/slide2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3.xml.rels><?xml version="1.0" encoding="UTF-8" standalone="yes"?><Relationships xmlns="http://schemas.openxmlformats.org/package/2006/relationships"><Relationship Id="rId2" Target="../slides/slide2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4.xml.rels><?xml version="1.0" encoding="UTF-8" standalone="yes"?><Relationships xmlns="http://schemas.openxmlformats.org/package/2006/relationships"><Relationship Id="rId2" Target="../slides/slide2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5.xml.rels><?xml version="1.0" encoding="UTF-8" standalone="yes"?><Relationships xmlns="http://schemas.openxmlformats.org/package/2006/relationships"><Relationship Id="rId2" Target="../slides/slide2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6.xml.rels><?xml version="1.0" encoding="UTF-8" standalone="yes"?><Relationships xmlns="http://schemas.openxmlformats.org/package/2006/relationships"><Relationship Id="rId2" Target="../slides/slide2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7.xml.rels><?xml version="1.0" encoding="UTF-8" standalone="yes"?><Relationships xmlns="http://schemas.openxmlformats.org/package/2006/relationships"><Relationship Id="rId2" Target="../slides/slide2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8.xml.rels><?xml version="1.0" encoding="UTF-8" standalone="yes"?><Relationships xmlns="http://schemas.openxmlformats.org/package/2006/relationships"><Relationship Id="rId2" Target="../slides/slide2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29.xml.rels><?xml version="1.0" encoding="UTF-8" standalone="yes"?><Relationships xmlns="http://schemas.openxmlformats.org/package/2006/relationships"><Relationship Id="rId2" Target="../slides/slide2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2" Target="../slides/slide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0.xml.rels><?xml version="1.0" encoding="UTF-8" standalone="yes"?><Relationships xmlns="http://schemas.openxmlformats.org/package/2006/relationships"><Relationship Id="rId2" Target="../slides/slide3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1.xml.rels><?xml version="1.0" encoding="UTF-8" standalone="yes"?><Relationships xmlns="http://schemas.openxmlformats.org/package/2006/relationships"><Relationship Id="rId2" Target="../slides/slide3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2.xml.rels><?xml version="1.0" encoding="UTF-8" standalone="yes"?><Relationships xmlns="http://schemas.openxmlformats.org/package/2006/relationships"><Relationship Id="rId2" Target="../slides/slide3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3.xml.rels><?xml version="1.0" encoding="UTF-8" standalone="yes"?><Relationships xmlns="http://schemas.openxmlformats.org/package/2006/relationships"><Relationship Id="rId2" Target="../slides/slide3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4.xml.rels><?xml version="1.0" encoding="UTF-8" standalone="yes"?><Relationships xmlns="http://schemas.openxmlformats.org/package/2006/relationships"><Relationship Id="rId2" Target="../slides/slide3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5.xml.rels><?xml version="1.0" encoding="UTF-8" standalone="yes"?><Relationships xmlns="http://schemas.openxmlformats.org/package/2006/relationships"><Relationship Id="rId2" Target="../slides/slide3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6.xml.rels><?xml version="1.0" encoding="UTF-8" standalone="yes"?><Relationships xmlns="http://schemas.openxmlformats.org/package/2006/relationships"><Relationship Id="rId2" Target="../slides/slide3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7.xml.rels><?xml version="1.0" encoding="UTF-8" standalone="yes"?><Relationships xmlns="http://schemas.openxmlformats.org/package/2006/relationships"><Relationship Id="rId2" Target="../slides/slide3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8.xml.rels><?xml version="1.0" encoding="UTF-8" standalone="yes"?><Relationships xmlns="http://schemas.openxmlformats.org/package/2006/relationships"><Relationship Id="rId2" Target="../slides/slide3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39.xml.rels><?xml version="1.0" encoding="UTF-8" standalone="yes"?><Relationships xmlns="http://schemas.openxmlformats.org/package/2006/relationships"><Relationship Id="rId2" Target="../slides/slide3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2" Target="../slides/slide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0.xml.rels><?xml version="1.0" encoding="UTF-8" standalone="yes"?><Relationships xmlns="http://schemas.openxmlformats.org/package/2006/relationships"><Relationship Id="rId2" Target="../slides/slide40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1.xml.rels><?xml version="1.0" encoding="UTF-8" standalone="yes"?><Relationships xmlns="http://schemas.openxmlformats.org/package/2006/relationships"><Relationship Id="rId2" Target="../slides/slide41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2.xml.rels><?xml version="1.0" encoding="UTF-8" standalone="yes"?><Relationships xmlns="http://schemas.openxmlformats.org/package/2006/relationships"><Relationship Id="rId2" Target="../slides/slide42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3.xml.rels><?xml version="1.0" encoding="UTF-8" standalone="yes"?><Relationships xmlns="http://schemas.openxmlformats.org/package/2006/relationships"><Relationship Id="rId2" Target="../slides/slide43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4.xml.rels><?xml version="1.0" encoding="UTF-8" standalone="yes"?><Relationships xmlns="http://schemas.openxmlformats.org/package/2006/relationships"><Relationship Id="rId2" Target="../slides/slide44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5.xml.rels><?xml version="1.0" encoding="UTF-8" standalone="yes"?><Relationships xmlns="http://schemas.openxmlformats.org/package/2006/relationships"><Relationship Id="rId2" Target="../slides/slide4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6.xml.rels><?xml version="1.0" encoding="UTF-8" standalone="yes"?><Relationships xmlns="http://schemas.openxmlformats.org/package/2006/relationships"><Relationship Id="rId2" Target="../slides/slide4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7.xml.rels><?xml version="1.0" encoding="UTF-8" standalone="yes"?><Relationships xmlns="http://schemas.openxmlformats.org/package/2006/relationships"><Relationship Id="rId2" Target="../slides/slide4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8.xml.rels><?xml version="1.0" encoding="UTF-8" standalone="yes"?><Relationships xmlns="http://schemas.openxmlformats.org/package/2006/relationships"><Relationship Id="rId2" Target="../slides/slide4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49.xml.rels><?xml version="1.0" encoding="UTF-8" standalone="yes"?><Relationships xmlns="http://schemas.openxmlformats.org/package/2006/relationships"><Relationship Id="rId2" Target="../slides/slide4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2" Target="../slides/slide5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2" Target="../slides/slide6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2" Target="../slides/slide7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2" Target="../slides/slide8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2" Target="../slides/slide9.xml" Type="http://schemas.openxmlformats.org/officeDocument/2006/relationships/slide"/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 Box 32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2" name="Text Box 32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 Box 34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0" name="Text Box 35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 Box 35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2" name="Text Box 35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 Box 35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4" name="Text Box 35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 Box 35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6" name="Text Box 35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 Box 35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58" name="Text Box 35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 Box 35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0" name="Text Box 36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 Box 36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2" name="Text Box 36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 Box 28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4" name="Text Box 28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 Box 28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8" name="Text Box 28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pPr indent="-228600" marL="228600"/>
            <a:endParaRPr dirty="0" lang="en-US" smtClean="0"/>
          </a:p>
          <a:p>
            <a:pPr indent="-228600" marL="228600"/>
            <a:endParaRPr dirty="0" lang="en-US" smtClean="0"/>
          </a:p>
          <a:p>
            <a:pPr indent="-228600" marL="228600"/>
            <a:endParaRPr dirty="0"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 Box 28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6" name="Text Box 28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 Box 29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2" name="Text Box 29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 Box 28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0" name="Text Box 29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 Box 32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4" name="Text Box 32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 Box 31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6" name="Text Box 31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pPr/>
            <a:r>
              <a:rPr dirty="0" lang="en-US" smtClean="0"/>
              <a:t>Metadata</a:t>
            </a:r>
          </a:p>
          <a:p>
            <a:pPr/>
            <a:r>
              <a:rPr dirty="0" lang="en-US" smtClean="0"/>
              <a:t>	</a:t>
            </a:r>
            <a:r>
              <a:rPr dirty="0" lang="en-US" smtClean="0">
                <a:solidFill>
                  <a:srgbClr val="CF0E12"/>
                </a:solidFill>
              </a:rPr>
              <a:t>RED = Collection Level Description</a:t>
            </a:r>
          </a:p>
          <a:p>
            <a:pPr/>
            <a:r>
              <a:rPr dirty="0" lang="en-US" smtClean="0"/>
              <a:t>	BLUE = MetaArchive Specific Description</a:t>
            </a:r>
          </a:p>
          <a:p>
            <a:pPr/>
            <a:endParaRPr dirty="0" lang="en-US" smtClean="0"/>
          </a:p>
          <a:p>
            <a:pPr/>
            <a:endParaRPr dirty="0"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 Box 31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8" name="Text Box 31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 Box 32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6" name="Text Box 32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pPr lvl="1"/>
            <a:r>
              <a:rPr dirty="0" lang="en-US" smtClean="0"/>
              <a:t>LOCKSS IS FORMAT AGNOSTIC, it provides redundant replication of files in any format. </a:t>
            </a:r>
          </a:p>
          <a:p>
            <a:pPr lvl="1"/>
            <a:endParaRPr dirty="0" lang="en-US" smtClean="0"/>
          </a:p>
          <a:p>
            <a:pPr lvl="1"/>
            <a:r>
              <a:rPr dirty="0" lang="en-US" smtClean="0"/>
              <a:t>The format is, therefore, not a factor in risk ranking.</a:t>
            </a:r>
          </a:p>
          <a:p>
            <a:pPr lvl="1"/>
            <a:endParaRPr dirty="0"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 Box 32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8" name="Text Box 32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 Box 31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20" name="Text Box 32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pPr/>
            <a:r>
              <a:rPr dirty="0" lang="en-US" smtClean="0"/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 Box 33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2" name="Text Box 33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 Box 32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0" name="Text Box 33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 Box 28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2" name="Text Box 28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 Box 33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6" name="Text Box 33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ext Box 27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4" name="Text Box 274"/>
          <p:cNvSpPr>
            <a:spLocks/>
          </p:cNvSpPr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Box 27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6" name="Text Box 276"/>
          <p:cNvSpPr>
            <a:spLocks/>
          </p:cNvSpPr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 Box 27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8" name="Text Box 278"/>
          <p:cNvSpPr>
            <a:spLocks/>
          </p:cNvSpPr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27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80" name="Text Box 280"/>
          <p:cNvSpPr>
            <a:spLocks/>
          </p:cNvSpPr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 Box 29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4" name="Text Box 29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 Box 29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6" name="Text Box 29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 Box 29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98" name="Text Box 29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 Box 29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0" name="Text Box 30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 Box 26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68" name="Text Box 26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 Box 27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2" name="Text Box 27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 Box 33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8" name="Text Box 33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 Box 26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70" name="Text Box 27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 Box 36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64" name="Text Box 36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 Box 30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2" name="Text Box 30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 Box 30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4" name="Text Box 30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 Box 30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6" name="Text Box 30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 Box 30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08" name="Text Box 30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30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0" name="Text Box 31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 Box 31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2" name="Text Box 31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 Box 31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14" name="Text Box 31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 Box 33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34" name="Text Box 33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 Box 339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0" name="Text Box 340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 Box 341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2" name="Text Box 342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 Box 343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4" name="Text Box 344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 Box 345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6" name="Text Box 346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ext Box 347"/>
          <p:cNvSpPr>
            <a:spLocks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48" name="Text Box 348"/>
          <p:cNvSpPr>
            <a:spLocks/>
          </p:cNvSpPr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>
          <a:xfrm>
            <a:off x="457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>
          <a:xfrm>
            <a:off x="3124200" y="6245225"/>
            <a:ext cx="2895600" cy="476250"/>
          </a:xfrm>
        </p:spPr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>
          <a:xfrm>
            <a:off x="6553200" y="6245225"/>
            <a:ext cx="2133600" cy="476250"/>
          </a:xfrm>
        </p:spPr>
        <p:txBody>
          <a:bodyPr numCol="1"/>
          <a:lstStyle>
            <a:lvl1pPr>
              <a:defRPr/>
            </a:lvl1pPr>
          </a:lstStyle>
          <a:p>
            <a:fld id="{6FC96183-0936-4FDE-AF41-19C3A8FAC8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3.xml" Type="http://schemas.openxmlformats.org/officeDocument/2006/relationships/theme"/></Relationships>
</file>

<file path=ppt/slideMasters/_rels/slideMaster2.xml.rels><?xml version="1.0" encoding="UTF-8" standalone="yes"?><Relationships xmlns="http://schemas.openxmlformats.org/package/2006/relationships"><Relationship Id="rId2" Target="../slideLayouts/slideLayout13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ln>
            <a:noFill/>
          </a:ln>
          <a:effectLst/>
        </p:spPr>
        <p:txBody>
          <a:bodyPr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ln>
            <a:noFill/>
          </a:ln>
          <a:effectLst/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ctr"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6" name="Text Box 6"/>
          <p:cNvSpPr>
            <a:spLocks/>
          </p:cNvSpPr>
          <p:nvPr/>
        </p:nvSpPr>
        <p:spPr>
          <a:xfrm>
            <a:off x="381000" y="228600"/>
            <a:ext cx="8229600" cy="609600"/>
          </a:xfrm>
          <a:custGeom>
            <a:avLst/>
            <a:gdLst/>
            <a:ahLst/>
            <a:cxnLst/>
            <a:rect b="b" l="0" r="r" t="0"/>
            <a:pathLst>
              <a:path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19050">
            <a:solidFill>
              <a:schemeClr val="accent1">
                <a:alpha val="100000"/>
              </a:schemeClr>
            </a:solidFill>
            <a:prstDash val="solid"/>
            <a:miter lim="800000"/>
            <a:headEnd/>
            <a:tailEnd/>
          </a:ln>
        </p:spPr>
      </p:sp>
      <p:sp>
        <p:nvSpPr>
          <p:cNvPr id="7" name="Text Box 7"/>
          <p:cNvSpPr>
            <a:spLocks/>
          </p:cNvSpPr>
          <p:nvPr/>
        </p:nvSpPr>
        <p:spPr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200" u="none">
          <a:solidFill>
            <a:schemeClr val="tx2"/>
          </a:solidFill>
          <a:latin charset="0" pitchFamily="1" typeface="Garamond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charset="2" pitchFamily="1" typeface="Wingdings"/>
        <a:buChar char="n"/>
        <a:defRPr b="0" baseline="0" dirty="0" i="0" lang="en-US" smtClean="0" sz="3000" u="none">
          <a:solidFill>
            <a:schemeClr val="tx1"/>
          </a:solidFill>
          <a:latin charset="0" pitchFamily="1" typeface="Arial"/>
        </a:defRPr>
      </a:lvl1pPr>
      <a:lvl2pPr indent="-325437" marL="669925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charset="2" pitchFamily="1" typeface="Wingdings"/>
        <a:buChar char="q"/>
        <a:defRPr b="0" dirty="0" i="0" lang="en-US" smtClean="0" sz="2600" u="none">
          <a:solidFill>
            <a:schemeClr val="tx1"/>
          </a:solidFill>
          <a:latin charset="0" pitchFamily="1" typeface="Arial"/>
        </a:defRPr>
      </a:lvl2pPr>
      <a:lvl3pPr indent="-350837" marL="102235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charset="2" pitchFamily="1" typeface="Wingdings"/>
        <a:buChar char="n"/>
        <a:defRPr b="0" dirty="0" i="0" lang="en-US" smtClean="0" sz="2200" u="none">
          <a:solidFill>
            <a:schemeClr val="tx1"/>
          </a:solidFill>
          <a:latin charset="0" pitchFamily="1" typeface="Arial"/>
        </a:defRPr>
      </a:lvl3pPr>
      <a:lvl4pPr indent="-315912" marL="13398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charset="2" pitchFamily="1" typeface="Wingdings"/>
        <a:buChar char="q"/>
        <a:defRPr b="0" dirty="0" i="0" lang="en-US" smtClean="0" sz="2000" u="none">
          <a:solidFill>
            <a:schemeClr val="tx1"/>
          </a:solidFill>
          <a:latin charset="0" pitchFamily="1" typeface="Arial"/>
        </a:defRPr>
      </a:lvl4pPr>
      <a:lvl5pPr indent="-339725" marL="1681162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charset="2" pitchFamily="1" typeface="Wingdings"/>
        <a:buChar char="§"/>
        <a:defRPr b="0" dirty="0" i="0" lang="en-US" smtClean="0" sz="2000" u="none">
          <a:solidFill>
            <a:schemeClr val="tx1"/>
          </a:solidFill>
          <a:latin charset="0" pitchFamily="1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>
            <a:spLocks/>
          </p:cNvSpPr>
          <p:nvPr>
            <p:ph type="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ln>
            <a:noFill/>
          </a:ln>
          <a:effectLst/>
        </p:spPr>
        <p:txBody>
          <a:bodyPr numCol="1"/>
          <a:lstStyle/>
          <a:p>
            <a:endParaRPr/>
          </a:p>
        </p:txBody>
      </p:sp>
      <p:sp>
        <p:nvSpPr>
          <p:cNvPr id="9" name="Text Box 9"/>
          <p:cNvSpPr>
            <a:spLocks/>
          </p:cNvSpPr>
          <p:nvPr>
            <p:ph idx="1" type="body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ln>
            <a:noFill/>
          </a:ln>
          <a:effectLst/>
        </p:spPr>
        <p:txBody>
          <a:bodyPr numCol="1"/>
          <a:lstStyle/>
          <a:p>
            <a:endParaRPr/>
          </a:p>
        </p:txBody>
      </p:sp>
      <p:sp>
        <p:nvSpPr>
          <p:cNvPr id="10" name="Text Box 10"/>
          <p:cNvSpPr>
            <a:spLocks/>
          </p:cNvSpPr>
          <p:nvPr>
            <p:ph idx="2" sz="half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11" name="Text Box 11"/>
          <p:cNvSpPr>
            <a:spLocks/>
          </p:cNvSpPr>
          <p:nvPr>
            <p:ph idx="3" sz="quarter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ctr"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12" name="Text Box 12"/>
          <p:cNvSpPr>
            <a:spLocks/>
          </p:cNvSpPr>
          <p:nvPr>
            <p:ph idx="4" sz="quarter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ln>
            <a:noFill/>
          </a:ln>
        </p:spPr>
        <p:txBody>
          <a:bodyPr anchor="b" numCol="1"/>
          <a:lstStyle/>
          <a:p>
            <a:pPr algn="r"/>
            <a:r>
              <a:rPr dirty="0" lang="en-US" smtClean="0" sz="1200">
                <a:latin charset="0" pitchFamily="1" typeface="Garamond"/>
              </a:rPr>
              <a:t>*</a:t>
            </a:r>
          </a:p>
        </p:txBody>
      </p:sp>
      <p:sp>
        <p:nvSpPr>
          <p:cNvPr id="13" name="Text Box 13"/>
          <p:cNvSpPr>
            <a:spLocks/>
          </p:cNvSpPr>
          <p:nvPr/>
        </p:nvSpPr>
        <p:spPr>
          <a:xfrm>
            <a:off x="609600" y="1219200"/>
            <a:ext cx="7924800" cy="914400"/>
          </a:xfrm>
          <a:custGeom>
            <a:avLst/>
            <a:gdLst/>
            <a:ahLst/>
            <a:cxnLst/>
            <a:rect b="b" l="0" r="r" t="0"/>
            <a:pathLst>
              <a:path h="1000" w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cap="flat" cmpd="sng" w="25400">
            <a:solidFill>
              <a:schemeClr val="accent1">
                <a:alpha val="100000"/>
              </a:schemeClr>
            </a:solidFill>
            <a:prstDash val="solid"/>
            <a:miter lim="800000"/>
            <a:headEnd/>
            <a:tailEnd/>
          </a:ln>
        </p:spPr>
      </p:sp>
      <p:sp>
        <p:nvSpPr>
          <p:cNvPr id="14" name="Text Box 14"/>
          <p:cNvSpPr>
            <a:spLocks/>
          </p:cNvSpPr>
          <p:nvPr/>
        </p:nvSpPr>
        <p:spPr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0" r:id="rId2"/>
  </p:sldLayoutIdLst>
  <p:txStyles>
    <p:title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4200" u="none">
          <a:solidFill>
            <a:schemeClr val="tx2"/>
          </a:solidFill>
          <a:latin charset="0" pitchFamily="1" typeface="Garamond"/>
        </a:defRPr>
      </a:lvl1pPr>
    </p:titleStyle>
    <p:bodyStyle>
      <a:lvl1pPr algn="l" defTabSz="914400" fontAlgn="base" indent="-342900" marL="342900" rtl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charset="2" pitchFamily="1" typeface="Wingdings"/>
        <a:buChar char="n"/>
        <a:defRPr b="0" baseline="0" dirty="0" i="0" lang="en-US" smtClean="0" sz="3000" u="none">
          <a:solidFill>
            <a:schemeClr val="tx1"/>
          </a:solidFill>
          <a:latin charset="0" pitchFamily="1" typeface="Arial"/>
        </a:defRPr>
      </a:lvl1pPr>
      <a:lvl2pPr indent="-325437" marL="669925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60000"/>
        <a:buFont charset="2" pitchFamily="1" typeface="Wingdings"/>
        <a:buChar char="q"/>
        <a:defRPr b="0" dirty="0" i="0" lang="en-US" smtClean="0" sz="2600" u="none">
          <a:solidFill>
            <a:schemeClr val="tx1"/>
          </a:solidFill>
          <a:latin charset="0" pitchFamily="1" typeface="Arial"/>
        </a:defRPr>
      </a:lvl2pPr>
      <a:lvl3pPr indent="-350837" marL="102235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65000"/>
        <a:buFont charset="2" pitchFamily="1" typeface="Wingdings"/>
        <a:buChar char="n"/>
        <a:defRPr b="0" dirty="0" i="0" lang="en-US" smtClean="0" sz="2200" u="none">
          <a:solidFill>
            <a:schemeClr val="tx1"/>
          </a:solidFill>
          <a:latin charset="0" pitchFamily="1" typeface="Arial"/>
        </a:defRPr>
      </a:lvl3pPr>
      <a:lvl4pPr indent="-315912" marL="133985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70000"/>
        <a:buFont charset="2" pitchFamily="1" typeface="Wingdings"/>
        <a:buChar char="q"/>
        <a:defRPr b="0" dirty="0" i="0" lang="en-US" smtClean="0" sz="2000" u="none">
          <a:solidFill>
            <a:schemeClr val="tx1"/>
          </a:solidFill>
          <a:latin charset="0" pitchFamily="1" typeface="Arial"/>
        </a:defRPr>
      </a:lvl4pPr>
      <a:lvl5pPr indent="-339725" marL="1681162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charset="2" pitchFamily="1" typeface="Wingdings"/>
        <a:buChar char="§"/>
        <a:defRPr b="0" dirty="0" i="0" lang="en-US" smtClean="0" sz="2000" u="none">
          <a:solidFill>
            <a:schemeClr val="tx1"/>
          </a:solidFill>
          <a:latin charset="0" pitchFamily="1" typeface="Arial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1" typeface="Arial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1" typeface="Arial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3" Target="../media/image8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3" Target="../media/image13.jpeg" Type="http://schemas.openxmlformats.org/officeDocument/2006/relationships/image"/><Relationship Id="rId2" Target="../notesSlides/notesSlide17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5" Target="../media/image6.jpeg" Type="http://schemas.openxmlformats.org/officeDocument/2006/relationships/image"/><Relationship Id="rId4" Target="../media/image5.png" Type="http://schemas.openxmlformats.org/officeDocument/2006/relationships/image"/><Relationship Id="rId3" Target="../media/image2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3" Target="../media/image7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20.xml.rels><?xml version="1.0" encoding="UTF-8" standalone="yes"?><Relationships xmlns="http://schemas.openxmlformats.org/package/2006/relationships"><Relationship Id="rId3" Target="../media/image11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?><Relationships xmlns="http://schemas.openxmlformats.org/package/2006/relationships"><Relationship Id="rId2" Target="../notesSlides/notesSlide2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<Relationships xmlns="http://schemas.openxmlformats.org/package/2006/relationships"><Relationship Id="rId4" Target="../media/image9.png" Type="http://schemas.openxmlformats.org/officeDocument/2006/relationships/image"/><Relationship Id="rId3" Target="../media/image4.pict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23.xml.rels><?xml version="1.0" encoding="UTF-8" standalone="yes"?><Relationships xmlns="http://schemas.openxmlformats.org/package/2006/relationships"><Relationship Id="rId4" Target="../media/image14.png" Type="http://schemas.openxmlformats.org/officeDocument/2006/relationships/image"/><Relationship Id="rId3" Target="../media/image15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<Relationships xmlns="http://schemas.openxmlformats.org/package/2006/relationships"><Relationship Id="rId3" Target="../media/image12.png" Type="http://schemas.openxmlformats.org/officeDocument/2006/relationships/image"/><Relationship Id="rId2" Target="../notesSlides/notesSlide2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<Relationships xmlns="http://schemas.openxmlformats.org/package/2006/relationships"><Relationship Id="rId2" Target="../notesSlides/notesSlide2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<Relationships xmlns="http://schemas.openxmlformats.org/package/2006/relationships"><Relationship Id="rId3" Target="../media/image17.pn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<Relationships xmlns="http://schemas.openxmlformats.org/package/2006/relationships"><Relationship Id="rId3" Target="../media/image16.pict" Type="http://schemas.openxmlformats.org/officeDocument/2006/relationships/image"/><Relationship Id="rId2" Target="../notesSlides/notesSlide2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?><Relationships xmlns="http://schemas.openxmlformats.org/package/2006/relationships"><Relationship Id="rId2" Target="../notesSlides/notesSlide29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?><Relationships xmlns="http://schemas.openxmlformats.org/package/2006/relationships"><Relationship Id="rId2" Target="../notesSlides/notesSlide3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<Relationships xmlns="http://schemas.openxmlformats.org/package/2006/relationships"><Relationship Id="rId2" Target="../notesSlides/notesSlide3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<Relationships xmlns="http://schemas.openxmlformats.org/package/2006/relationships"><Relationship Id="rId2" Target="../notesSlides/notesSlide32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33.xml.rels><?xml version="1.0" encoding="UTF-8" standalone="yes"?><Relationships xmlns="http://schemas.openxmlformats.org/package/2006/relationships"><Relationship Id="rId3" Target="../media/image1.png" Type="http://schemas.openxmlformats.org/officeDocument/2006/relationships/image"/><Relationship Id="rId2" Target="../notesSlides/notesSlide3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4.xml.rels><?xml version="1.0" encoding="UTF-8" standalone="yes"?><Relationships xmlns="http://schemas.openxmlformats.org/package/2006/relationships"><Relationship Id="rId2" Target="../notesSlides/notesSlide34.xml" Type="http://schemas.openxmlformats.org/officeDocument/2006/relationships/notesSlide"/><Relationship Id="rId1" Target="../slideLayouts/slideLayout13.xml" Type="http://schemas.openxmlformats.org/officeDocument/2006/relationships/slideLayout"/></Relationships>
</file>

<file path=ppt/slides/_rels/slide35.xml.rels><?xml version="1.0" encoding="UTF-8" standalone="yes"?><Relationships xmlns="http://schemas.openxmlformats.org/package/2006/relationships"><Relationship Id="rId2" Target="../notesSlides/notesSlide3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<Relationships xmlns="http://schemas.openxmlformats.org/package/2006/relationships"><Relationship Id="rId2" Target="../notesSlides/notesSlide3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7.xml.rels><?xml version="1.0" encoding="UTF-8" standalone="yes"?><Relationships xmlns="http://schemas.openxmlformats.org/package/2006/relationships"><Relationship Id="rId2" Target="../notesSlides/notesSlide3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8.xml.rels><?xml version="1.0" encoding="UTF-8" standalone="yes"?><Relationships xmlns="http://schemas.openxmlformats.org/package/2006/relationships"><Relationship Id="rId2" Target="../notesSlides/notesSlide3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39.xml.rels><?xml version="1.0" encoding="UTF-8" standalone="yes"?><Relationships xmlns="http://schemas.openxmlformats.org/package/2006/relationships"><Relationship Id="rId2" Target="../notesSlides/notesSlide3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0.xml.rels><?xml version="1.0" encoding="UTF-8" standalone="yes"?><Relationships xmlns="http://schemas.openxmlformats.org/package/2006/relationships"><Relationship Id="rId2" Target="../notesSlides/notesSlide4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1.xml.rels><?xml version="1.0" encoding="UTF-8" standalone="yes"?><Relationships xmlns="http://schemas.openxmlformats.org/package/2006/relationships"><Relationship Id="rId2" Target="../notesSlides/notesSlide4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2.xml.rels><?xml version="1.0" encoding="UTF-8" standalone="yes"?><Relationships xmlns="http://schemas.openxmlformats.org/package/2006/relationships"><Relationship Id="rId2" Target="../notesSlides/notesSlide4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3.xml.rels><?xml version="1.0" encoding="UTF-8" standalone="yes"?><Relationships xmlns="http://schemas.openxmlformats.org/package/2006/relationships"><Relationship Id="rId2" Target="../notesSlides/notesSlide4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4.xml.rels><?xml version="1.0" encoding="UTF-8" standalone="yes"?><Relationships xmlns="http://schemas.openxmlformats.org/package/2006/relationships"><Relationship Id="rId2" Target="../notesSlides/notesSlide4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5.xml.rels><?xml version="1.0" encoding="UTF-8" standalone="yes"?><Relationships xmlns="http://schemas.openxmlformats.org/package/2006/relationships"><Relationship Id="rId2" Target="../notesSlides/notesSlide4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6.xml.rels><?xml version="1.0" encoding="UTF-8" standalone="yes"?><Relationships xmlns="http://schemas.openxmlformats.org/package/2006/relationships"><Relationship Id="rId3" Target="../media/image3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7.xml.rels><?xml version="1.0" encoding="UTF-8" standalone="yes"?><Relationships xmlns="http://schemas.openxmlformats.org/package/2006/relationships"><Relationship Id="rId2" Target="../notesSlides/notesSlide4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8.xml.rels><?xml version="1.0" encoding="UTF-8" standalone="yes"?><Relationships xmlns="http://schemas.openxmlformats.org/package/2006/relationships"><Relationship Id="rId2" Target="../notesSlides/notesSlide4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9.xml.rels><?xml version="1.0" encoding="UTF-8" standalone="yes"?><Relationships xmlns="http://schemas.openxmlformats.org/package/2006/relationships"><Relationship Id="rId2" Target="../notesSlides/notesSlide49.xml" Type="http://schemas.openxmlformats.org/officeDocument/2006/relationships/notesSlide"/><Relationship Id="rId1" Target="../slideLayouts/slideLayout4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3" Target="../media/image18.pict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6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21"/>
          <p:cNvSpPr>
            <a:spLocks/>
          </p:cNvSpPr>
          <p:nvPr>
            <p:ph idx="10" sz="half" type="dt"/>
          </p:nvPr>
        </p:nvSpPr>
        <p:spPr/>
      </p:sp>
      <p:sp>
        <p:nvSpPr>
          <p:cNvPr id="22" name="Text Box 2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3" name="Text Box 23"/>
          <p:cNvSpPr>
            <a:spLocks/>
          </p:cNvSpPr>
          <p:nvPr>
            <p:ph type="ctrTitle"/>
          </p:nvPr>
        </p:nvSpPr>
        <p:spPr>
          <a:xfrm>
            <a:off x="762000" y="1524000"/>
            <a:ext cx="8077200" cy="17526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5000"/>
            </a:lvl1pPr>
          </a:lstStyle>
          <a:p>
            <a:pPr/>
            <a:r>
              <a:rPr dirty="0" lang="en-US" smtClean="0" sz="4200"/>
              <a:t>MetaArchive of Southern Digital Culture: A Practical, Working and Replicable Approach to Preservation</a:t>
            </a:r>
          </a:p>
        </p:txBody>
      </p:sp>
      <p:sp>
        <p:nvSpPr>
          <p:cNvPr id="24" name="Text Box 24"/>
          <p:cNvSpPr>
            <a:spLocks/>
          </p:cNvSpPr>
          <p:nvPr>
            <p:ph idx="1" type="subTitle"/>
          </p:nvPr>
        </p:nvSpPr>
        <p:spPr>
          <a:xfrm>
            <a:off x="1981200" y="4038600"/>
            <a:ext cx="6553200" cy="15240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dirty="0" lang="en-US" smtClean="0" sz="2800"/>
            </a:lvl1pPr>
            <a:lvl2pPr algn="ctr" marL="344487">
              <a:buNone/>
              <a:defRPr dirty="0" lang="en-US" smtClean="0" sz="2800"/>
            </a:lvl2pPr>
            <a:lvl3pPr algn="ctr" marL="671512">
              <a:buNone/>
              <a:defRPr dirty="0" lang="en-US" smtClean="0" sz="2800"/>
            </a:lvl3pPr>
            <a:lvl4pPr algn="ctr" marL="1023937">
              <a:buNone/>
              <a:defRPr dirty="0" lang="en-US" smtClean="0" sz="2800"/>
            </a:lvl4pPr>
            <a:lvl5pPr algn="ctr" marL="1341437">
              <a:buNone/>
              <a:defRPr dirty="0" lang="en-US" smtClean="0" sz="2800"/>
            </a:lvl5pPr>
          </a:lstStyle>
          <a:p>
            <a:pPr marL="0"/>
            <a:r>
              <a:rPr dirty="0" lang="en-US" smtClean="0" sz="2400"/>
              <a:t>Martin Halbert, Emory University</a:t>
            </a:r>
          </a:p>
          <a:p>
            <a:pPr marL="0"/>
            <a:r>
              <a:rPr dirty="0" lang="en-US" smtClean="0" sz="2400"/>
              <a:t>Gail McMillan, Virginia Tech</a:t>
            </a:r>
          </a:p>
          <a:p>
            <a:pPr marL="0"/>
            <a:r>
              <a:rPr dirty="0" lang="en-US" smtClean="0" sz="2400"/>
              <a:t>Tyler Walters, Georgia Tech</a:t>
            </a:r>
          </a:p>
          <a:p>
            <a:pPr marL="0"/>
            <a:r>
              <a:rPr dirty="0" lang="en-US" smtClean="0" sz="2400"/>
              <a:t>Aaron Trehub, Auburn University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800600" y="5791200"/>
            <a:ext cx="4114800" cy="839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 Box 60"/>
          <p:cNvSpPr>
            <a:spLocks/>
          </p:cNvSpPr>
          <p:nvPr>
            <p:ph idx="10" sz="half" type="dt"/>
          </p:nvPr>
        </p:nvSpPr>
        <p:spPr/>
      </p:sp>
      <p:sp>
        <p:nvSpPr>
          <p:cNvPr id="61" name="Text Box 6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62" name="Text Box 62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#3: Content Selection</a:t>
            </a:r>
          </a:p>
        </p:txBody>
      </p:sp>
      <p:sp>
        <p:nvSpPr>
          <p:cNvPr id="63" name="Text Box 63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>
              <a:lnSpc>
                <a:spcPct val="90000"/>
              </a:lnSpc>
            </a:pPr>
            <a:r>
              <a:rPr dirty="0" lang="en-US" smtClean="0" sz="2800"/>
              <a:t>A shared interest in preserving targeted types of content is what brings groups together to collaborate</a:t>
            </a:r>
          </a:p>
          <a:p>
            <a:pPr indent="-571500" marL="571500">
              <a:lnSpc>
                <a:spcPct val="90000"/>
              </a:lnSpc>
            </a:pPr>
            <a:r>
              <a:rPr dirty="0" lang="en-US" smtClean="0" sz="2800"/>
              <a:t>The subject domain conspectus for digital content was guided by a group of content experts from the partner libraries  </a:t>
            </a:r>
          </a:p>
          <a:p>
            <a:pPr indent="-571500" marL="571500">
              <a:lnSpc>
                <a:spcPct val="90000"/>
              </a:lnSpc>
            </a:pPr>
            <a:r>
              <a:rPr dirty="0" lang="en-US" smtClean="0" sz="2800"/>
              <a:t>The team evaluated content at the partner sites in terms of its importance for cultural heritage, and preservation considerations (including formats and planning for subsequent migration)</a:t>
            </a:r>
          </a:p>
        </p:txBody>
      </p:sp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 Box 64"/>
          <p:cNvSpPr>
            <a:spLocks/>
          </p:cNvSpPr>
          <p:nvPr>
            <p:ph idx="10" sz="half" type="dt"/>
          </p:nvPr>
        </p:nvSpPr>
        <p:spPr/>
      </p:sp>
      <p:sp>
        <p:nvSpPr>
          <p:cNvPr id="65" name="Text Box 6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66" name="Text Box 6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#4: Migrating Archives</a:t>
            </a:r>
          </a:p>
        </p:txBody>
      </p:sp>
      <p:sp>
        <p:nvSpPr>
          <p:cNvPr id="67" name="Text Box 67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>
              <a:lnSpc>
                <a:spcPct val="80000"/>
              </a:lnSpc>
              <a:buNone/>
            </a:pPr>
            <a:r>
              <a:rPr dirty="0" lang="en-US" smtClean="0"/>
              <a:t>Factors laying the basic groundwork for </a:t>
            </a:r>
          </a:p>
          <a:p>
            <a:pPr indent="-571500" marL="571500">
              <a:lnSpc>
                <a:spcPct val="80000"/>
              </a:lnSpc>
              <a:buNone/>
            </a:pPr>
            <a:r>
              <a:rPr dirty="0" lang="en-US" smtClean="0"/>
              <a:t>subsequent migration efforts:</a:t>
            </a:r>
          </a:p>
          <a:p>
            <a:pPr indent="-571500" marL="571500">
              <a:lnSpc>
                <a:spcPct val="80000"/>
              </a:lnSpc>
            </a:pPr>
            <a:r>
              <a:rPr dirty="0" lang="en-US" smtClean="0"/>
              <a:t>Metadata concerning the archived content must be carefully maintained</a:t>
            </a:r>
          </a:p>
          <a:p>
            <a:pPr indent="-571500" marL="571500">
              <a:lnSpc>
                <a:spcPct val="80000"/>
              </a:lnSpc>
            </a:pPr>
            <a:r>
              <a:rPr dirty="0" lang="en-US" smtClean="0"/>
              <a:t>Selecting migratable formats and data structures</a:t>
            </a:r>
          </a:p>
          <a:p>
            <a:pPr indent="-571500" marL="571500">
              <a:lnSpc>
                <a:spcPct val="80000"/>
              </a:lnSpc>
            </a:pPr>
            <a:r>
              <a:rPr dirty="0" lang="en-US" smtClean="0"/>
              <a:t>Open source software, so that the software itself can be preserved and evolved</a:t>
            </a:r>
          </a:p>
          <a:p>
            <a:pPr indent="-571500" marL="571500">
              <a:lnSpc>
                <a:spcPct val="80000"/>
              </a:lnSpc>
            </a:pPr>
            <a:endParaRPr dirty="0" lang="en-US" smtClean="0"/>
          </a:p>
        </p:txBody>
      </p:sp>
    </p:spTree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 Box 68"/>
          <p:cNvSpPr>
            <a:spLocks/>
          </p:cNvSpPr>
          <p:nvPr>
            <p:ph idx="10" sz="half" type="dt"/>
          </p:nvPr>
        </p:nvSpPr>
        <p:spPr/>
      </p:sp>
      <p:sp>
        <p:nvSpPr>
          <p:cNvPr id="69" name="Text Box 6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70" name="Text Box 7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3800"/>
              <a:t>#5: Relatively Dark Archiving (to start with)</a:t>
            </a:r>
          </a:p>
        </p:txBody>
      </p:sp>
      <p:sp>
        <p:nvSpPr>
          <p:cNvPr id="71" name="Text Box 71"/>
          <p:cNvSpPr>
            <a:spLocks/>
          </p:cNvSpPr>
          <p:nvPr>
            <p:ph idx="1" type="body"/>
          </p:nvPr>
        </p:nvSpPr>
        <p:spPr>
          <a:xfrm>
            <a:off x="819150" y="1600200"/>
            <a:ext cx="7777162" cy="4448175"/>
          </a:xfrm>
          <a:prstGeom prst="rect">
            <a:avLst/>
          </a:prstGeom>
        </p:spPr>
        <p:txBody>
          <a:bodyPr numCol="1"/>
          <a:lstStyle/>
          <a:p>
            <a:pPr indent="-571500" marL="571500"/>
            <a:r>
              <a:rPr dirty="0" lang="en-US" smtClean="0" sz="2800"/>
              <a:t>Our philosophy decouples the needs of long-term preservation from those of presentation, access, and high availability</a:t>
            </a:r>
          </a:p>
          <a:p>
            <a:pPr indent="-571500" marL="571500"/>
            <a:r>
              <a:rPr dirty="0" lang="en-US" smtClean="0" sz="2800"/>
              <a:t>Our initial scope is long-term preservation, avoiding the expense and effort associated with the other needs</a:t>
            </a:r>
          </a:p>
          <a:p>
            <a:pPr indent="-571500" marL="571500"/>
            <a:r>
              <a:rPr dirty="0" lang="en-US" smtClean="0" sz="2800"/>
              <a:t>Information about MetaArchive contents is available publicly through our  conspectus database</a:t>
            </a:r>
          </a:p>
        </p:txBody>
      </p:sp>
    </p:spTree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Box 72"/>
          <p:cNvSpPr>
            <a:spLocks/>
          </p:cNvSpPr>
          <p:nvPr>
            <p:ph idx="10" sz="half" type="dt"/>
          </p:nvPr>
        </p:nvSpPr>
        <p:spPr/>
      </p:sp>
      <p:sp>
        <p:nvSpPr>
          <p:cNvPr id="73" name="Text Box 7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74" name="Text Box 74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#6: Relatively Low Cost</a:t>
            </a:r>
          </a:p>
        </p:txBody>
      </p:sp>
      <p:sp>
        <p:nvSpPr>
          <p:cNvPr id="75" name="Text Box 75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r>
              <a:t>This approach to digital preservation is intentionally designed to require minimal expenditures by collaborating groups of medium sized institutions </a:t>
            </a:r>
          </a:p>
          <a:p>
            <a:r>
              <a:t>Building on the LOCKSS approach of low-cost, low barriers to adoption, our preservation network is a model that can be easily implemented by many ad hoc groups of collaborating institutions</a:t>
            </a:r>
          </a:p>
        </p:txBody>
      </p:sp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76"/>
          <p:cNvSpPr>
            <a:spLocks/>
          </p:cNvSpPr>
          <p:nvPr>
            <p:ph idx="10" sz="half" type="dt"/>
          </p:nvPr>
        </p:nvSpPr>
        <p:spPr/>
      </p:sp>
      <p:sp>
        <p:nvSpPr>
          <p:cNvPr id="77" name="Text Box 7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78" name="Text Box 7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3800"/>
              <a:t>#7: Self-Sustaining Incentives</a:t>
            </a:r>
          </a:p>
        </p:txBody>
      </p:sp>
      <p:sp>
        <p:nvSpPr>
          <p:cNvPr id="79" name="Text Box 79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>
              <a:lnSpc>
                <a:spcPct val="90000"/>
              </a:lnSpc>
            </a:pPr>
            <a:r>
              <a:rPr dirty="0" lang="en-US" smtClean="0"/>
              <a:t>Our cooperative addresses sustainability issues in two ways</a:t>
            </a:r>
          </a:p>
          <a:p>
            <a:pPr indent="-571500" marL="571500">
              <a:lnSpc>
                <a:spcPct val="90000"/>
              </a:lnSpc>
            </a:pPr>
            <a:r>
              <a:rPr dirty="0" lang="en-US" smtClean="0"/>
              <a:t>Provides participating institutions with a capability that they fundamentally lack individually</a:t>
            </a:r>
          </a:p>
          <a:p>
            <a:pPr indent="-571500" marL="571500">
              <a:lnSpc>
                <a:spcPct val="90000"/>
              </a:lnSpc>
            </a:pPr>
            <a:r>
              <a:rPr dirty="0" lang="en-US" smtClean="0"/>
              <a:t>Plan to offer pricing models for additional institutions to participate without requiring technical infrastructure</a:t>
            </a:r>
          </a:p>
        </p:txBody>
      </p:sp>
    </p:spTree>
  </p:cSld>
  <p:clrMapOvr>
    <a:masterClrMapping/>
  </p:clrMapOvr>
  <p:transition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Box 80"/>
          <p:cNvSpPr>
            <a:spLocks/>
          </p:cNvSpPr>
          <p:nvPr>
            <p:ph idx="10" sz="half" type="dt"/>
          </p:nvPr>
        </p:nvSpPr>
        <p:spPr/>
      </p:sp>
      <p:sp>
        <p:nvSpPr>
          <p:cNvPr id="81" name="Text Box 8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82" name="Text Box 82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Simple Preservation Exchange Mechanisms </a:t>
            </a:r>
          </a:p>
        </p:txBody>
      </p:sp>
      <p:sp>
        <p:nvSpPr>
          <p:cNvPr id="83" name="Text Box 83"/>
          <p:cNvSpPr>
            <a:spLocks/>
          </p:cNvSpPr>
          <p:nvPr>
            <p:ph idx="1" type="body"/>
          </p:nvPr>
        </p:nvSpPr>
        <p:spPr>
          <a:xfrm>
            <a:off x="457200" y="1847850"/>
            <a:ext cx="8229600" cy="4283075"/>
          </a:xfrm>
          <a:prstGeom prst="rect">
            <a:avLst/>
          </a:prstGeom>
        </p:spPr>
        <p:txBody>
          <a:bodyPr numCol="1"/>
          <a:lstStyle/>
          <a:p>
            <a:pPr indent="-571500" marL="571500"/>
            <a:r>
              <a:rPr dirty="0" lang="en-US" smtClean="0" sz="2600"/>
              <a:t>The distributed and automated approach of this project to digital preservation simplifies the mechanism for sharing the resulting archive of digital content with the Library of Congress </a:t>
            </a:r>
            <a:r>
              <a:rPr b="1" dirty="0" i="1" lang="en-US" smtClean="0" sz="2600"/>
              <a:t>and other preservation networks</a:t>
            </a:r>
          </a:p>
          <a:p>
            <a:pPr indent="-571500" marL="571500"/>
            <a:r>
              <a:rPr dirty="0" lang="en-US" smtClean="0" sz="2600"/>
              <a:t>Validated, ongoing replication of the exact content of the MetaArchive at the Library of Congress is ensured by the design of the system.</a:t>
            </a:r>
          </a:p>
        </p:txBody>
      </p:sp>
    </p:spTree>
  </p:cSld>
  <p:clrMapOvr>
    <a:masterClrMapping/>
  </p:clrMapOvr>
  <p:transition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Box 84"/>
          <p:cNvSpPr>
            <a:spLocks/>
          </p:cNvSpPr>
          <p:nvPr>
            <p:ph idx="10" sz="half" type="dt"/>
          </p:nvPr>
        </p:nvSpPr>
        <p:spPr/>
      </p:sp>
      <p:sp>
        <p:nvSpPr>
          <p:cNvPr id="85" name="Text Box 8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86" name="Text Box 8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Project Successes</a:t>
            </a:r>
          </a:p>
        </p:txBody>
      </p:sp>
      <p:sp>
        <p:nvSpPr>
          <p:cNvPr id="87" name="Text Box 87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Feb 2005: 	Conspectus completed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May 2005: 	Network in operation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Aug 2005: 	Initial archiving completed (ongoing)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Feb 2006: 	Cooperative model analysis				completed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Aug 2006: 	Cooperative Charter drafted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Oct 2006:	Nonprofit host organization formed</a:t>
            </a:r>
          </a:p>
          <a:p>
            <a:pPr indent="-342900" marL="342900">
              <a:lnSpc>
                <a:spcPct val="90000"/>
              </a:lnSpc>
              <a:buNone/>
            </a:pPr>
            <a:r>
              <a:rPr dirty="0" lang="en-US" smtClean="0" sz="2600"/>
              <a:t>       2007: 	Collaborative workshops for others 			interested in LOCKSS VPNs, 				extension of project </a:t>
            </a:r>
          </a:p>
        </p:txBody>
      </p:sp>
    </p:spTree>
  </p:cSld>
  <p:clrMapOvr>
    <a:masterClrMapping/>
  </p:clrMapOvr>
  <p:transition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Box 88"/>
          <p:cNvSpPr>
            <a:spLocks/>
          </p:cNvSpPr>
          <p:nvPr>
            <p:ph idx="10" sz="half" type="dt"/>
          </p:nvPr>
        </p:nvSpPr>
        <p:spPr/>
      </p:sp>
      <p:sp>
        <p:nvSpPr>
          <p:cNvPr id="89" name="Text Box 8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90" name="Text Box 90"/>
          <p:cNvSpPr>
            <a:spLocks/>
          </p:cNvSpPr>
          <p:nvPr>
            <p:ph type="ctrTitle"/>
          </p:nvPr>
        </p:nvSpPr>
        <p:spPr>
          <a:xfrm>
            <a:off x="914400" y="1447800"/>
            <a:ext cx="7623175" cy="17526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5000"/>
            </a:lvl1pPr>
          </a:lstStyle>
          <a:p>
            <a:pPr/>
            <a:r>
              <a:rPr dirty="0" lang="en-US" smtClean="0" sz="4000"/>
              <a:t>The MetaArchive’s Collections: Decisions and Descriptions</a:t>
            </a:r>
          </a:p>
        </p:txBody>
      </p:sp>
      <p:sp>
        <p:nvSpPr>
          <p:cNvPr id="91" name="Text Box 91"/>
          <p:cNvSpPr>
            <a:spLocks/>
          </p:cNvSpPr>
          <p:nvPr>
            <p:ph idx="1" type="subTitle"/>
          </p:nvPr>
        </p:nvSpPr>
        <p:spPr>
          <a:xfrm>
            <a:off x="1981200" y="3962400"/>
            <a:ext cx="6553200" cy="19050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dirty="0" lang="en-US" smtClean="0" sz="2800"/>
            </a:lvl1pPr>
            <a:lvl2pPr algn="ctr" marL="344487">
              <a:buNone/>
              <a:defRPr dirty="0" lang="en-US" smtClean="0" sz="2800"/>
            </a:lvl2pPr>
            <a:lvl3pPr algn="ctr" marL="671512">
              <a:buNone/>
              <a:defRPr dirty="0" lang="en-US" smtClean="0" sz="2800"/>
            </a:lvl3pPr>
            <a:lvl4pPr algn="ctr" marL="1023937">
              <a:buNone/>
              <a:defRPr dirty="0" lang="en-US" smtClean="0" sz="2800"/>
            </a:lvl4pPr>
            <a:lvl5pPr algn="ctr" marL="1341437">
              <a:buNone/>
              <a:defRPr dirty="0" lang="en-US" smtClean="0" sz="2800"/>
            </a:lvl5pPr>
          </a:lstStyle>
          <a:p>
            <a:pPr marL="0">
              <a:lnSpc>
                <a:spcPct val="80000"/>
              </a:lnSpc>
            </a:pPr>
            <a:r>
              <a:rPr dirty="0" lang="en-US" smtClean="0" sz="2400"/>
              <a:t>Gail McMillan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Director, Digital Library and Archives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Virginia Polytechnic Institute &amp; State University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/>
            </a:r>
            <a:br>
              <a:rPr dirty="0" lang="en-US" smtClean="0" sz="2400"/>
            </a:br>
            <a:r>
              <a:rPr dirty="0" lang="en-US" smtClean="0" sz="1800"/>
              <a:t>CNI Fall 2006 Task Force Meeting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Washington, D.C.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December 4-5, 2006</a:t>
            </a:r>
          </a:p>
        </p:txBody>
      </p:sp>
      <p:pic>
        <p:nvPicPr>
          <p:cNvPr id="92" name="Picture 9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077200" y="5105400"/>
            <a:ext cx="849312" cy="1525587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Box 94"/>
          <p:cNvSpPr>
            <a:spLocks/>
          </p:cNvSpPr>
          <p:nvPr>
            <p:ph idx="10" sz="half" type="dt"/>
          </p:nvPr>
        </p:nvSpPr>
        <p:spPr/>
      </p:sp>
      <p:sp>
        <p:nvSpPr>
          <p:cNvPr id="95" name="Text Box 9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96" name="Text Box 9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Planning the MetaArchive Conspectus</a:t>
            </a:r>
          </a:p>
        </p:txBody>
      </p:sp>
      <p:sp>
        <p:nvSpPr>
          <p:cNvPr id="97" name="Text Box 97"/>
          <p:cNvSpPr>
            <a:spLocks/>
          </p:cNvSpPr>
          <p:nvPr>
            <p:ph idx="1" type="body"/>
          </p:nvPr>
        </p:nvSpPr>
        <p:spPr>
          <a:xfrm>
            <a:off x="457200" y="1219200"/>
            <a:ext cx="8229600" cy="4911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Scope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Standards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Schema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Controlled vocabulary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Database and </a:t>
            </a:r>
            <a:r>
              <a:rPr dirty="0" lang="en-US" smtClean="0" sz="2600"/>
              <a:t>Conspectus 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Inventory of Collections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Formats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Prioritizing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At risk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Data wrangling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Adapting LOCKSS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Rights Issues</a:t>
            </a:r>
          </a:p>
          <a:p>
            <a:pPr indent="-342900" marL="342900">
              <a:lnSpc>
                <a:spcPct val="90000"/>
              </a:lnSpc>
            </a:pPr>
            <a:endParaRPr dirty="0" lang="en-US" smtClean="0" sz="2600"/>
          </a:p>
          <a:p>
            <a:pPr indent="-342900" marL="342900">
              <a:lnSpc>
                <a:spcPct val="90000"/>
              </a:lnSpc>
            </a:pPr>
            <a:endParaRPr dirty="0" lang="en-US" smtClean="0" sz="2600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781800" y="1219200"/>
            <a:ext cx="1612900" cy="1981200"/>
          </a:xfrm>
          <a:prstGeom prst="rect">
            <a:avLst/>
          </a:prstGeom>
          <a:noFill/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705600" y="3352800"/>
            <a:ext cx="1600200" cy="160020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6705600" y="5105400"/>
            <a:ext cx="2057400" cy="151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Box 104"/>
          <p:cNvSpPr>
            <a:spLocks/>
          </p:cNvSpPr>
          <p:nvPr>
            <p:ph idx="10" sz="half" type="dt"/>
          </p:nvPr>
        </p:nvSpPr>
        <p:spPr/>
      </p:sp>
      <p:sp>
        <p:nvSpPr>
          <p:cNvPr id="105" name="Text Box 10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06" name="Text Box 10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Scoping the MetaArchive’s Content</a:t>
            </a:r>
          </a:p>
        </p:txBody>
      </p:sp>
      <p:sp>
        <p:nvSpPr>
          <p:cNvPr id="107" name="Text Box 107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/>
              <a:t>Southern digital cultural heritage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/>
              <a:t>Broad topics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Not just the Civil War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Slave Narratives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Civil Rights Movement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Business, industry, and technological development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Music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Crafts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/>
              <a:t>Church histories</a:t>
            </a:r>
          </a:p>
          <a:p>
            <a:pPr indent="-350837" lvl="2" marL="1022350">
              <a:lnSpc>
                <a:spcPct val="90000"/>
              </a:lnSpc>
            </a:pPr>
            <a:r>
              <a:rPr dirty="0" i="1" lang="en-US" smtClean="0"/>
              <a:t>Encyclopedia of Southern Culture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/>
              <a:t>Local decisions</a:t>
            </a:r>
          </a:p>
        </p:txBody>
      </p:sp>
      <p:pic>
        <p:nvPicPr>
          <p:cNvPr id="108" name="Picture 10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086600" y="6096000"/>
            <a:ext cx="17907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7"/>
          <p:cNvSpPr>
            <a:spLocks/>
          </p:cNvSpPr>
          <p:nvPr>
            <p:ph idx="10" sz="half" type="dt"/>
          </p:nvPr>
        </p:nvSpPr>
        <p:spPr/>
      </p:sp>
      <p:sp>
        <p:nvSpPr>
          <p:cNvPr id="28" name="Text Box 2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9" name="Text Box 29"/>
          <p:cNvSpPr>
            <a:spLocks/>
          </p:cNvSpPr>
          <p:nvPr>
            <p:ph type="ctrTitle"/>
          </p:nvPr>
        </p:nvSpPr>
        <p:spPr>
          <a:xfrm>
            <a:off x="914400" y="1447800"/>
            <a:ext cx="7623175" cy="17526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5000"/>
            </a:lvl1pPr>
          </a:lstStyle>
          <a:p>
            <a:pPr/>
            <a:r>
              <a:rPr dirty="0" lang="en-US" smtClean="0" sz="4000"/>
              <a:t>Introduction to the MetaArchive of Southern Digital Culture</a:t>
            </a:r>
          </a:p>
        </p:txBody>
      </p:sp>
      <p:sp>
        <p:nvSpPr>
          <p:cNvPr id="30" name="Text Box 30"/>
          <p:cNvSpPr>
            <a:spLocks/>
          </p:cNvSpPr>
          <p:nvPr>
            <p:ph idx="1" type="subTitle"/>
          </p:nvPr>
        </p:nvSpPr>
        <p:spPr>
          <a:xfrm>
            <a:off x="1981200" y="3962400"/>
            <a:ext cx="6553200" cy="19050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dirty="0" lang="en-US" smtClean="0" sz="2800"/>
            </a:lvl1pPr>
            <a:lvl2pPr algn="ctr" marL="344487">
              <a:buNone/>
              <a:defRPr dirty="0" lang="en-US" smtClean="0" sz="2800"/>
            </a:lvl2pPr>
            <a:lvl3pPr algn="ctr" marL="671512">
              <a:buNone/>
              <a:defRPr dirty="0" lang="en-US" smtClean="0" sz="2800"/>
            </a:lvl3pPr>
            <a:lvl4pPr algn="ctr" marL="1023937">
              <a:buNone/>
              <a:defRPr dirty="0" lang="en-US" smtClean="0" sz="2800"/>
            </a:lvl4pPr>
            <a:lvl5pPr algn="ctr" marL="1341437">
              <a:buNone/>
              <a:defRPr dirty="0" lang="en-US" smtClean="0" sz="2800"/>
            </a:lvl5pPr>
          </a:lstStyle>
          <a:p>
            <a:pPr marL="0">
              <a:lnSpc>
                <a:spcPct val="80000"/>
              </a:lnSpc>
            </a:pPr>
            <a:r>
              <a:rPr dirty="0" lang="en-US" smtClean="0" sz="2400"/>
              <a:t>Martin Halbert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Director for Library Systems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Emory University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/>
            </a:r>
            <a:br>
              <a:rPr dirty="0" lang="en-US" smtClean="0" sz="2400"/>
            </a:br>
            <a:r>
              <a:rPr dirty="0" lang="en-US" smtClean="0" sz="1800"/>
              <a:t>CNI Fall 2006 Task Force Meeting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Washington, D.C.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December 4-5, 2006</a:t>
            </a:r>
          </a:p>
        </p:txBody>
      </p:sp>
    </p:spTree>
  </p:cSld>
  <p:clrMapOvr>
    <a:masterClrMapping/>
  </p:clrMapOvr>
  <p:transition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 Box 110"/>
          <p:cNvSpPr>
            <a:spLocks/>
          </p:cNvSpPr>
          <p:nvPr>
            <p:ph idx="10" sz="half" type="dt"/>
          </p:nvPr>
        </p:nvSpPr>
        <p:spPr/>
      </p:sp>
      <p:sp>
        <p:nvSpPr>
          <p:cNvPr id="111" name="Text Box 11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12" name="Text Box 112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MetaArchive Conspectus Database</a:t>
            </a:r>
          </a:p>
        </p:txBody>
      </p:sp>
      <p:sp>
        <p:nvSpPr>
          <p:cNvPr id="113" name="Text Box 113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/>
              <a:t>Describes the collections to be preserved</a:t>
            </a:r>
          </a:p>
          <a:p>
            <a:pPr indent="-342900" marL="342900"/>
            <a:r>
              <a:rPr dirty="0" lang="en-US" smtClean="0"/>
              <a:t>Provides information for </a:t>
            </a:r>
          </a:p>
          <a:p>
            <a:pPr indent="-325437" lvl="1" marL="669925"/>
            <a:r>
              <a:rPr dirty="0" lang="en-US" smtClean="0"/>
              <a:t>Storage estimates</a:t>
            </a:r>
          </a:p>
          <a:p>
            <a:pPr indent="-325437" lvl="1" marL="669925"/>
            <a:r>
              <a:rPr dirty="0" lang="en-US" smtClean="0"/>
              <a:t>Format migration</a:t>
            </a:r>
          </a:p>
          <a:p>
            <a:pPr indent="-325437" lvl="1" marL="669925"/>
            <a:r>
              <a:rPr dirty="0" lang="en-US" smtClean="0"/>
              <a:t>Accrual rules</a:t>
            </a:r>
          </a:p>
          <a:p>
            <a:pPr indent="-325437" lvl="1" marL="669925"/>
            <a:r>
              <a:rPr dirty="0" lang="en-US" smtClean="0"/>
              <a:t>Location</a:t>
            </a:r>
          </a:p>
          <a:p>
            <a:pPr indent="-325437" lvl="1" marL="669925"/>
            <a:r>
              <a:rPr dirty="0" lang="en-US" smtClean="0"/>
              <a:t>Ownership</a:t>
            </a:r>
          </a:p>
          <a:p>
            <a:pPr indent="-325437" lvl="1" marL="669925"/>
            <a:r>
              <a:rPr dirty="0" lang="en-US" smtClean="0"/>
              <a:t>LOCKSS specific elements</a:t>
            </a:r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467600" y="5376862"/>
            <a:ext cx="1524000" cy="1385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 Box 116"/>
          <p:cNvSpPr>
            <a:spLocks/>
          </p:cNvSpPr>
          <p:nvPr>
            <p:ph idx="10" sz="half" type="dt"/>
          </p:nvPr>
        </p:nvSpPr>
        <p:spPr/>
      </p:sp>
      <p:sp>
        <p:nvSpPr>
          <p:cNvPr id="117" name="Text Box 11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18" name="Text Box 11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3800"/>
              <a:t>Genesis of the MetaArchive’s Metadata Specifications</a:t>
            </a:r>
          </a:p>
        </p:txBody>
      </p:sp>
      <p:sp>
        <p:nvSpPr>
          <p:cNvPr id="119" name="Text Box 119"/>
          <p:cNvSpPr>
            <a:spLocks/>
          </p:cNvSpPr>
          <p:nvPr/>
        </p:nvSpPr>
        <p:spPr>
          <a:xfrm>
            <a:off x="1143000" y="1905000"/>
            <a:ext cx="1752600" cy="1066800"/>
          </a:xfrm>
          <a:prstGeom prst="rect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</p:spPr>
      </p:sp>
      <p:sp>
        <p:nvSpPr>
          <p:cNvPr id="120" name="Text Box 120"/>
          <p:cNvSpPr>
            <a:spLocks/>
          </p:cNvSpPr>
          <p:nvPr/>
        </p:nvSpPr>
        <p:spPr>
          <a:xfrm>
            <a:off x="6096000" y="1828800"/>
            <a:ext cx="1752600" cy="1066800"/>
          </a:xfrm>
          <a:prstGeom prst="rect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</p:spPr>
      </p:sp>
      <p:sp>
        <p:nvSpPr>
          <p:cNvPr id="121" name="Text Box 121"/>
          <p:cNvSpPr>
            <a:spLocks/>
          </p:cNvSpPr>
          <p:nvPr/>
        </p:nvSpPr>
        <p:spPr>
          <a:xfrm>
            <a:off x="1066800" y="4495800"/>
            <a:ext cx="1752600" cy="1066800"/>
          </a:xfrm>
          <a:prstGeom prst="rect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</p:spPr>
      </p:sp>
      <p:sp>
        <p:nvSpPr>
          <p:cNvPr id="122" name="Text Box 122"/>
          <p:cNvSpPr>
            <a:spLocks/>
          </p:cNvSpPr>
          <p:nvPr/>
        </p:nvSpPr>
        <p:spPr>
          <a:xfrm>
            <a:off x="3505200" y="4495800"/>
            <a:ext cx="1752600" cy="10668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</p:sp>
      <p:sp>
        <p:nvSpPr>
          <p:cNvPr id="123" name="Text Box 123"/>
          <p:cNvSpPr>
            <a:spLocks/>
          </p:cNvSpPr>
          <p:nvPr/>
        </p:nvSpPr>
        <p:spPr>
          <a:xfrm>
            <a:off x="6096000" y="4419600"/>
            <a:ext cx="1752600" cy="1066800"/>
          </a:xfrm>
          <a:prstGeom prst="rect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ffectLst/>
        </p:spPr>
      </p:sp>
      <p:sp>
        <p:nvSpPr>
          <p:cNvPr id="124" name="Text Box 124"/>
          <p:cNvSpPr>
            <a:spLocks/>
          </p:cNvSpPr>
          <p:nvPr/>
        </p:nvSpPr>
        <p:spPr>
          <a:xfrm>
            <a:off x="3048000" y="2362200"/>
            <a:ext cx="2743200" cy="1838325"/>
          </a:xfrm>
          <a:custGeom>
            <a:avLst/>
            <a:gdLst/>
            <a:ahLst/>
            <a:cxnLst/>
            <a:rect b="b" l="0" r="r" t="0"/>
            <a:pathLst>
              <a:path h="21597" w="21597">
                <a:close/>
              </a:path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  <a:path fill="none" h="21597" w="21597"/>
            </a:pathLst>
          </a:custGeom>
          <a:noFill/>
          <a:ln>
            <a:solidFill>
              <a:srgbClr val="000080"/>
            </a:solidFill>
            <a:round/>
            <a:headEnd/>
            <a:tailEnd/>
          </a:ln>
          <a:effectLst>
            <a:outerShdw blurRad="63500" dir="2700000" dist="107763">
              <a:srgbClr val="808080"/>
            </a:outerShdw>
          </a:effectLst>
        </p:spPr>
      </p:sp>
      <p:sp>
        <p:nvSpPr>
          <p:cNvPr id="125" name="Text Box 125"/>
          <p:cNvSpPr txBox="1">
            <a:spLocks/>
          </p:cNvSpPr>
          <p:nvPr/>
        </p:nvSpPr>
        <p:spPr>
          <a:xfrm>
            <a:off x="3429000" y="2895600"/>
            <a:ext cx="2209800" cy="113030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5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MetaArchive </a:t>
            </a:r>
          </a:p>
          <a:p>
            <a:pPr algn="ctr" indent="0" marL="0">
              <a:lnSpc>
                <a:spcPct val="80000"/>
              </a:lnSpc>
              <a:spcBef>
                <a:spcPct val="5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Metadata</a:t>
            </a:r>
          </a:p>
          <a:p>
            <a:pPr algn="ctr" indent="0" marL="0">
              <a:lnSpc>
                <a:spcPct val="80000"/>
              </a:lnSpc>
              <a:spcBef>
                <a:spcPct val="5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Specification</a:t>
            </a:r>
          </a:p>
        </p:txBody>
      </p:sp>
      <p:sp>
        <p:nvSpPr>
          <p:cNvPr id="126" name="Text Box 126"/>
          <p:cNvSpPr txBox="1">
            <a:spLocks/>
          </p:cNvSpPr>
          <p:nvPr/>
        </p:nvSpPr>
        <p:spPr>
          <a:xfrm>
            <a:off x="1181100" y="2043112"/>
            <a:ext cx="1609725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numCol="1" wrap="none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Dublin Core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Elements &amp; 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Refinements</a:t>
            </a:r>
          </a:p>
        </p:txBody>
      </p:sp>
      <p:sp>
        <p:nvSpPr>
          <p:cNvPr id="127" name="Text Box 127"/>
          <p:cNvSpPr txBox="1">
            <a:spLocks/>
          </p:cNvSpPr>
          <p:nvPr/>
        </p:nvSpPr>
        <p:spPr>
          <a:xfrm>
            <a:off x="6021387" y="1905000"/>
            <a:ext cx="1851025" cy="860425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numCol="1" wrap="none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>
                <a:solidFill>
                  <a:srgbClr val="000099"/>
                </a:solidFill>
                <a:latin charset="0" pitchFamily="1" typeface="Georgia"/>
              </a:rPr>
              <a:t>Dublin Core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>
                <a:solidFill>
                  <a:srgbClr val="000099"/>
                </a:solidFill>
                <a:latin charset="0" pitchFamily="1" typeface="Georgia"/>
              </a:rPr>
              <a:t>Collection Level 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>
                <a:solidFill>
                  <a:srgbClr val="000099"/>
                </a:solidFill>
                <a:latin charset="0" pitchFamily="1" typeface="Georgia"/>
              </a:rPr>
              <a:t>Description</a:t>
            </a:r>
          </a:p>
        </p:txBody>
      </p:sp>
      <p:sp>
        <p:nvSpPr>
          <p:cNvPr id="128" name="Text Box 128"/>
          <p:cNvSpPr txBox="1">
            <a:spLocks/>
          </p:cNvSpPr>
          <p:nvPr/>
        </p:nvSpPr>
        <p:spPr>
          <a:xfrm>
            <a:off x="933450" y="4495800"/>
            <a:ext cx="1962150" cy="1130300"/>
          </a:xfrm>
          <a:prstGeom prst="rect">
            <a:avLst/>
          </a:prstGeom>
          <a:noFill/>
          <a:ln>
            <a:noFill/>
          </a:ln>
          <a:effectLst/>
        </p:spPr>
        <p:txBody>
          <a:bodyPr numCol="1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RSLP Collection 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Level Description</a:t>
            </a:r>
          </a:p>
        </p:txBody>
      </p:sp>
      <p:sp>
        <p:nvSpPr>
          <p:cNvPr id="129" name="Text Box 129"/>
          <p:cNvSpPr txBox="1">
            <a:spLocks/>
          </p:cNvSpPr>
          <p:nvPr/>
        </p:nvSpPr>
        <p:spPr>
          <a:xfrm>
            <a:off x="3322637" y="4572000"/>
            <a:ext cx="2011362" cy="885825"/>
          </a:xfrm>
          <a:prstGeom prst="rect">
            <a:avLst/>
          </a:prstGeom>
          <a:noFill/>
          <a:ln>
            <a:noFill/>
          </a:ln>
          <a:effectLst/>
        </p:spPr>
        <p:txBody>
          <a:bodyPr numCol="1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MODS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Physical Description</a:t>
            </a:r>
          </a:p>
        </p:txBody>
      </p:sp>
      <p:sp>
        <p:nvSpPr>
          <p:cNvPr id="130" name="Text Box 130"/>
          <p:cNvSpPr txBox="1">
            <a:spLocks/>
          </p:cNvSpPr>
          <p:nvPr/>
        </p:nvSpPr>
        <p:spPr>
          <a:xfrm>
            <a:off x="6194425" y="4572000"/>
            <a:ext cx="1619250" cy="946150"/>
          </a:xfrm>
          <a:prstGeom prst="rect">
            <a:avLst/>
          </a:prstGeom>
          <a:noFill/>
          <a:ln>
            <a:noFill/>
          </a:ln>
          <a:effectLst/>
        </p:spPr>
        <p:txBody>
          <a:bodyPr anchor="t" numCol="1" wrap="none">
            <a:spAutoFit/>
          </a:bodyPr>
          <a:lstStyle/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MetaArchive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Specific</a:t>
            </a:r>
          </a:p>
          <a:p>
            <a:pPr algn="ctr" indent="0" marL="0">
              <a:lnSpc>
                <a:spcPct val="80000"/>
              </a:lnSpc>
              <a:spcBef>
                <a:spcPct val="20000"/>
              </a:spcBef>
            </a:pPr>
            <a:r>
              <a:rPr dirty="0" lang="en-US" smtClean="0" sz="2000">
                <a:solidFill>
                  <a:srgbClr val="000099"/>
                </a:solidFill>
                <a:latin charset="0" pitchFamily="1" typeface="Georgia"/>
              </a:rPr>
              <a:t>Elements</a:t>
            </a:r>
          </a:p>
        </p:txBody>
      </p:sp>
      <p:sp>
        <p:nvSpPr>
          <p:cNvPr id="131" name="Text Box 131"/>
          <p:cNvSpPr>
            <a:spLocks/>
          </p:cNvSpPr>
          <p:nvPr/>
        </p:nvSpPr>
        <p:spPr>
          <a:xfrm flipV="1">
            <a:off x="1676400" y="3657600"/>
            <a:ext cx="17526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</p:sp>
      <p:sp>
        <p:nvSpPr>
          <p:cNvPr id="132" name="Text Box 132"/>
          <p:cNvSpPr>
            <a:spLocks/>
          </p:cNvSpPr>
          <p:nvPr/>
        </p:nvSpPr>
        <p:spPr>
          <a:xfrm flipH="1" flipV="1">
            <a:off x="4343400" y="39624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</p:sp>
      <p:sp>
        <p:nvSpPr>
          <p:cNvPr id="133" name="Text Box 133"/>
          <p:cNvSpPr>
            <a:spLocks/>
          </p:cNvSpPr>
          <p:nvPr/>
        </p:nvSpPr>
        <p:spPr>
          <a:xfrm flipH="1" flipV="1">
            <a:off x="5334000" y="3810000"/>
            <a:ext cx="17526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</p:sp>
      <p:sp>
        <p:nvSpPr>
          <p:cNvPr id="134" name="Text Box 134"/>
          <p:cNvSpPr>
            <a:spLocks/>
          </p:cNvSpPr>
          <p:nvPr/>
        </p:nvSpPr>
        <p:spPr>
          <a:xfrm>
            <a:off x="1905000" y="2971800"/>
            <a:ext cx="1371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</p:sp>
      <p:sp>
        <p:nvSpPr>
          <p:cNvPr id="135" name="Text Box 135"/>
          <p:cNvSpPr>
            <a:spLocks/>
          </p:cNvSpPr>
          <p:nvPr/>
        </p:nvSpPr>
        <p:spPr>
          <a:xfrm flipH="1">
            <a:off x="5562600" y="28956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/>
            <a:tailEnd type="triangle"/>
          </a:ln>
          <a:effectLst/>
        </p:spPr>
      </p:sp>
    </p:spTree>
  </p:cSld>
  <p:clrMapOvr>
    <a:masterClrMapping/>
  </p:clrMapOvr>
  <p:transition spd="med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 Box 136"/>
          <p:cNvSpPr>
            <a:spLocks/>
          </p:cNvSpPr>
          <p:nvPr>
            <p:ph idx="10" sz="half" type="dt"/>
          </p:nvPr>
        </p:nvSpPr>
        <p:spPr/>
      </p:sp>
      <p:sp>
        <p:nvSpPr>
          <p:cNvPr id="137" name="Text Box 13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38" name="Text Box 13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/>
              <a:t>MetaArchive Collection-Level Conspectus Metadata Specification</a:t>
            </a:r>
            <a:r>
              <a:rPr dirty="0" lang="en-US" smtClean="0" sz="1200"/>
              <a:t/>
            </a:r>
            <a:br>
              <a:rPr dirty="0" lang="en-US" smtClean="0" sz="1200"/>
            </a:br>
            <a:r>
              <a:rPr dirty="0" lang="en-US" smtClean="0" sz="1800"/>
              <a:t>http://metaarchive.org/pdfs/conspectus_md_2005.html</a:t>
            </a:r>
          </a:p>
        </p:txBody>
      </p:sp>
      <p:pic>
        <p:nvPicPr>
          <p:cNvPr id="139" name="Picture 139"/>
          <p:cNvPicPr>
            <a:picLocks/>
          </p:cNvPicPr>
          <p:nvPr/>
        </p:nvPicPr>
        <p:blipFill>
          <a:blip r:embed="rId3"/>
          <a:stretch/>
        </p:blipFill>
        <p:spPr>
          <a:xfrm>
            <a:off x="379412" y="2209800"/>
            <a:ext cx="8764587" cy="30829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1" name="Picture 141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483475" y="5029200"/>
            <a:ext cx="1236662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 Box 143"/>
          <p:cNvSpPr>
            <a:spLocks/>
          </p:cNvSpPr>
          <p:nvPr>
            <p:ph idx="10" sz="half" type="dt"/>
          </p:nvPr>
        </p:nvSpPr>
        <p:spPr/>
      </p:sp>
      <p:sp>
        <p:nvSpPr>
          <p:cNvPr id="144" name="Text Box 14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45" name="Text Box 145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MetaArchive Conspectus Database</a:t>
            </a:r>
          </a:p>
        </p:txBody>
      </p:sp>
      <p:sp>
        <p:nvSpPr>
          <p:cNvPr id="146" name="Text Box 146"/>
          <p:cNvSpPr>
            <a:spLocks/>
          </p:cNvSpPr>
          <p:nvPr>
            <p:ph idx="1" type="body"/>
          </p:nvPr>
        </p:nvSpPr>
        <p:spPr>
          <a:xfrm>
            <a:off x="457200" y="1295400"/>
            <a:ext cx="8229600" cy="48355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Auburn: 4 collections/7.9 GB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Extensions pubs, yearbooks (+TIFFs)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Emory: 10 collections/23 GB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Born digital (Southern Spaces), image masters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FSU: 3 collections/101 MB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Juvenile lit, historic photos, 2004 theses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Georgia Tech: 12 collections/809 MB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Digitized special collections, SMARTech, ETDs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Louisville: 3 collections/17 GB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Oral histories, image masters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VT: 50 collections/1.9 GB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Bio DB, online exhibits, faculty archives, digital Spec Coll</a:t>
            </a:r>
          </a:p>
          <a:p>
            <a:pPr indent="-325437" lvl="1" marL="669925">
              <a:lnSpc>
                <a:spcPct val="90000"/>
              </a:lnSpc>
            </a:pPr>
            <a:endParaRPr dirty="0" lang="en-US" smtClean="0" sz="2200"/>
          </a:p>
        </p:txBody>
      </p:sp>
      <p:pic>
        <p:nvPicPr>
          <p:cNvPr id="147" name="Picture 14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848600" y="3505200"/>
            <a:ext cx="1027112" cy="1385887"/>
          </a:xfrm>
          <a:prstGeom prst="rect">
            <a:avLst/>
          </a:prstGeom>
          <a:noFill/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7772400" y="1219200"/>
            <a:ext cx="936625" cy="86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 Box 151"/>
          <p:cNvSpPr>
            <a:spLocks/>
          </p:cNvSpPr>
          <p:nvPr>
            <p:ph idx="10" sz="half" type="dt"/>
          </p:nvPr>
        </p:nvSpPr>
        <p:spPr/>
      </p:sp>
      <p:sp>
        <p:nvSpPr>
          <p:cNvPr id="152" name="Text Box 15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53" name="Text Box 153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Risk Analysis</a:t>
            </a:r>
          </a:p>
        </p:txBody>
      </p:sp>
      <p:sp>
        <p:nvSpPr>
          <p:cNvPr id="154" name="Text Box 154"/>
          <p:cNvSpPr>
            <a:spLocks/>
          </p:cNvSpPr>
          <p:nvPr>
            <p:ph idx="1" type="body"/>
          </p:nvPr>
        </p:nvSpPr>
        <p:spPr>
          <a:xfrm>
            <a:off x="457200" y="1143000"/>
            <a:ext cx="8229600" cy="49879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Auburn: </a:t>
            </a:r>
            <a:r>
              <a:rPr dirty="0" i="1" lang="en-US" smtClean="0" sz="2600"/>
              <a:t>Glomerata</a:t>
            </a:r>
            <a:r>
              <a:rPr dirty="0" lang="en-US" smtClean="0" sz="2600"/>
              <a:t> TIFFs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Rank:	 3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Factors:  …stored on a single server at Auburn, with backup copies on multiple DVDs.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Emory: Nunn’s emails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Rank: 	2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Factors: … part of the Electronic Data Center's collections… The master file (restricted) needs to be maintained along with the access file (open for research.)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FSU: campus photos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Rank:	2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Risk Factors:	Images are in a transitional location... They are at risk of degradation, loss due to no systematic, periodic integrity verification processes at this time.</a:t>
            </a:r>
          </a:p>
        </p:txBody>
      </p:sp>
      <p:pic>
        <p:nvPicPr>
          <p:cNvPr id="155" name="Picture 15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696200" y="304800"/>
            <a:ext cx="12573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 Box 157"/>
          <p:cNvSpPr>
            <a:spLocks/>
          </p:cNvSpPr>
          <p:nvPr>
            <p:ph idx="10" sz="half" type="dt"/>
          </p:nvPr>
        </p:nvSpPr>
        <p:spPr/>
      </p:sp>
      <p:sp>
        <p:nvSpPr>
          <p:cNvPr id="158" name="Text Box 15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59" name="Text Box 159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Risk Analysis</a:t>
            </a:r>
          </a:p>
        </p:txBody>
      </p:sp>
      <p:sp>
        <p:nvSpPr>
          <p:cNvPr id="160" name="Text Box 160"/>
          <p:cNvSpPr>
            <a:spLocks/>
          </p:cNvSpPr>
          <p:nvPr>
            <p:ph idx="1" type="body"/>
          </p:nvPr>
        </p:nvSpPr>
        <p:spPr>
          <a:xfrm>
            <a:off x="457200" y="1219200"/>
            <a:ext cx="8229600" cy="4911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2600"/>
              <a:t>Georgia Tech: ETDs</a:t>
            </a:r>
          </a:p>
          <a:p>
            <a:pPr indent="-325437" lvl="1" marL="669925"/>
            <a:r>
              <a:rPr dirty="0" lang="en-US" smtClean="0" sz="2200"/>
              <a:t>Risk Rank:	5</a:t>
            </a:r>
          </a:p>
          <a:p>
            <a:pPr indent="-325437" lvl="1" marL="669925"/>
            <a:r>
              <a:rPr dirty="0" lang="en-US" smtClean="0" sz="2200"/>
              <a:t>Risk Factors:	Born digital material </a:t>
            </a:r>
          </a:p>
          <a:p>
            <a:pPr indent="-342900" marL="342900"/>
            <a:r>
              <a:rPr dirty="0" lang="en-US" smtClean="0" sz="2600"/>
              <a:t>Louisville: interviews</a:t>
            </a:r>
          </a:p>
          <a:p>
            <a:pPr indent="-325437" lvl="1" marL="669925"/>
            <a:r>
              <a:rPr dirty="0" lang="en-US" smtClean="0" sz="2200"/>
              <a:t>Risk Rank:	3</a:t>
            </a:r>
          </a:p>
          <a:p>
            <a:pPr indent="-325437" lvl="1" marL="669925"/>
            <a:r>
              <a:rPr dirty="0" lang="en-US" smtClean="0" sz="2200"/>
              <a:t>Risk Factors:  	Masters exist only on CD. Analog originals are on audiocassette (i.e., also at risk).</a:t>
            </a:r>
          </a:p>
          <a:p>
            <a:pPr indent="-342900" marL="342900"/>
            <a:r>
              <a:rPr dirty="0" lang="en-US" smtClean="0" sz="2600"/>
              <a:t>VT: digital image database</a:t>
            </a:r>
          </a:p>
          <a:p>
            <a:pPr indent="-325437" lvl="1" marL="669925"/>
            <a:r>
              <a:rPr dirty="0" lang="en-US" smtClean="0" sz="2200"/>
              <a:t>Risk Rank:	5</a:t>
            </a:r>
          </a:p>
          <a:p>
            <a:pPr indent="-325437" lvl="1" marL="669925"/>
            <a:r>
              <a:rPr dirty="0" lang="en-US" smtClean="0" sz="2200"/>
              <a:t>Risk Factors: 	 This is THE source of digital masters for all official scanning done for teaching, research, and historical preservation.</a:t>
            </a:r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467600" y="457200"/>
            <a:ext cx="1371600" cy="164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Box 163"/>
          <p:cNvSpPr>
            <a:spLocks/>
          </p:cNvSpPr>
          <p:nvPr>
            <p:ph idx="10" sz="half" type="dt"/>
          </p:nvPr>
        </p:nvSpPr>
        <p:spPr/>
      </p:sp>
      <p:sp>
        <p:nvSpPr>
          <p:cNvPr id="164" name="Text Box 16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65" name="Text Box 165"/>
          <p:cNvSpPr>
            <a:spLocks/>
          </p:cNvSpPr>
          <p:nvPr>
            <p:ph type="title"/>
          </p:nvPr>
        </p:nvSpPr>
        <p:spPr>
          <a:xfrm>
            <a:off x="457200" y="277812"/>
            <a:ext cx="84582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4000"/>
              <a:t>Adapting LOCKSS: </a:t>
            </a:r>
            <a:br>
              <a:rPr dirty="0" lang="en-US" smtClean="0" sz="4000"/>
            </a:br>
            <a:r>
              <a:rPr dirty="0" lang="en-US" smtClean="0" sz="4000"/>
              <a:t>Digital Collections are not like EJournals</a:t>
            </a:r>
          </a:p>
        </p:txBody>
      </p:sp>
      <p:sp>
        <p:nvSpPr>
          <p:cNvPr id="166" name="Text Box 166"/>
          <p:cNvSpPr>
            <a:spLocks/>
          </p:cNvSpPr>
          <p:nvPr>
            <p:ph idx="1" type="body"/>
          </p:nvPr>
        </p:nvSpPr>
        <p:spPr>
          <a:xfrm>
            <a:off x="457200" y="1828800"/>
            <a:ext cx="8229600" cy="43021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LOCKSS ejournal model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Expects stable Archival Units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Completed volumes do not change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Digitizing Special Collections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Changing Archival Units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Not yet scanning entire collections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ETDs don’t even fit the ejournal pattern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Annual academic cycles</a:t>
            </a:r>
          </a:p>
          <a:p>
            <a:pPr indent="-350837" lvl="2" marL="1022350">
              <a:lnSpc>
                <a:spcPct val="90000"/>
              </a:lnSpc>
            </a:pPr>
            <a:r>
              <a:rPr dirty="0" lang="en-US" smtClean="0" sz="2000"/>
              <a:t>Born-digital: Completion date vs. Accessible date</a:t>
            </a:r>
          </a:p>
          <a:p>
            <a:pPr indent="-325437" lvl="1" marL="669925">
              <a:lnSpc>
                <a:spcPct val="90000"/>
              </a:lnSpc>
            </a:pPr>
            <a:r>
              <a:rPr dirty="0" lang="en-US" smtClean="0" sz="2200"/>
              <a:t>Scanned theses/dissertations: as they circulate</a:t>
            </a:r>
          </a:p>
          <a:p>
            <a:pPr indent="-325437" lvl="1" marL="669925">
              <a:lnSpc>
                <a:spcPct val="90000"/>
              </a:lnSpc>
            </a:pPr>
            <a:endParaRPr dirty="0" lang="en-US" smtClean="0" sz="2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167"/>
          <p:cNvSpPr>
            <a:spLocks/>
          </p:cNvSpPr>
          <p:nvPr>
            <p:ph idx="10" sz="half" type="dt"/>
          </p:nvPr>
        </p:nvSpPr>
        <p:spPr/>
      </p:sp>
      <p:sp>
        <p:nvSpPr>
          <p:cNvPr id="168" name="Text Box 16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69" name="Text Box 169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Rights Issues for the MetaArchive</a:t>
            </a:r>
          </a:p>
        </p:txBody>
      </p:sp>
      <p:sp>
        <p:nvSpPr>
          <p:cNvPr id="170" name="Text Box 170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>
              <a:buFont charset="0" pitchFamily="1" typeface="Arial"/>
              <a:buAutoNum type="arabicPeriod"/>
            </a:pPr>
            <a:r>
              <a:rPr dirty="0" lang="en-US" smtClean="0">
                <a:latin charset="0" pitchFamily="1" typeface="Times New Roman"/>
              </a:rPr>
              <a:t>Fit </a:t>
            </a:r>
            <a:r>
              <a:rPr dirty="0" lang="en-US" smtClean="0">
                <a:latin charset="0" pitchFamily="1" typeface="Times New Roman"/>
              </a:rPr>
              <a:t>“</a:t>
            </a:r>
            <a:r>
              <a:rPr dirty="0" lang="en-US" smtClean="0">
                <a:latin charset="0" pitchFamily="1" typeface="Times New Roman"/>
              </a:rPr>
              <a:t>fair-use</a:t>
            </a:r>
            <a:r>
              <a:rPr dirty="0" lang="en-US" smtClean="0">
                <a:latin charset="0" pitchFamily="1" typeface="Times New Roman"/>
              </a:rPr>
              <a:t>”</a:t>
            </a:r>
            <a:r>
              <a:rPr dirty="0" lang="en-US" smtClean="0">
                <a:latin charset="0" pitchFamily="1" typeface="Times New Roman"/>
              </a:rPr>
              <a:t> doctrine or other provisions relating specifically to library copying and other activities</a:t>
            </a:r>
          </a:p>
          <a:p>
            <a:pPr indent="-571500" marL="571500">
              <a:buFont charset="0" pitchFamily="1" typeface="Arial"/>
              <a:buAutoNum type="arabicPeriod"/>
            </a:pPr>
            <a:r>
              <a:rPr dirty="0" lang="en-US" smtClean="0">
                <a:latin charset="0" pitchFamily="1" typeface="Times New Roman"/>
              </a:rPr>
              <a:t>Determine whether the work still enjoys protection or has lapsed into the public domain </a:t>
            </a:r>
          </a:p>
          <a:p>
            <a:pPr indent="-571500" marL="571500">
              <a:buFont charset="0" pitchFamily="1" typeface="Arial"/>
              <a:buAutoNum type="arabicPeriod"/>
            </a:pPr>
            <a:r>
              <a:rPr dirty="0" lang="en-US" smtClean="0">
                <a:latin charset="0" pitchFamily="1" typeface="Times New Roman"/>
              </a:rPr>
              <a:t>Occur as a result of valid permission from the copyright owner(s)</a:t>
            </a:r>
          </a:p>
        </p:txBody>
      </p:sp>
      <p:pic>
        <p:nvPicPr>
          <p:cNvPr id="171" name="Picture 17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772400" y="5257800"/>
            <a:ext cx="1220787" cy="1389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 Box 173"/>
          <p:cNvSpPr>
            <a:spLocks/>
          </p:cNvSpPr>
          <p:nvPr>
            <p:ph idx="10" sz="half" type="dt"/>
          </p:nvPr>
        </p:nvSpPr>
        <p:spPr/>
      </p:sp>
      <p:sp>
        <p:nvSpPr>
          <p:cNvPr id="174" name="Text Box 17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75" name="Text Box 175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Rights Issues for the MetaArchive</a:t>
            </a:r>
          </a:p>
        </p:txBody>
      </p:sp>
      <p:sp>
        <p:nvSpPr>
          <p:cNvPr id="176" name="Text Box 176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>
              <a:buFont charset="0" pitchFamily="1" typeface="Arial"/>
              <a:buAutoNum startAt="4" type="arabicPeriod"/>
            </a:pPr>
            <a:r>
              <a:rPr dirty="0" lang="en-US" smtClean="0">
                <a:latin charset="0" pitchFamily="1" typeface="Times New Roman"/>
              </a:rPr>
              <a:t>Constitute an acceptable risk for the institution in the potential absence of </a:t>
            </a:r>
            <a:r>
              <a:rPr dirty="0" lang="en-US" smtClean="0">
                <a:latin charset="0" pitchFamily="1" typeface="Times New Roman"/>
              </a:rPr>
              <a:t>“</a:t>
            </a:r>
            <a:r>
              <a:rPr dirty="0" lang="en-US" smtClean="0">
                <a:latin charset="0" pitchFamily="1" typeface="Times New Roman"/>
              </a:rPr>
              <a:t>clear</a:t>
            </a:r>
            <a:r>
              <a:rPr dirty="0" lang="en-US" smtClean="0">
                <a:latin charset="0" pitchFamily="1" typeface="Times New Roman"/>
              </a:rPr>
              <a:t>”</a:t>
            </a:r>
            <a:r>
              <a:rPr dirty="0" lang="en-US" smtClean="0">
                <a:latin charset="0" pitchFamily="1" typeface="Times New Roman"/>
              </a:rPr>
              <a:t> resolution</a:t>
            </a:r>
          </a:p>
          <a:p>
            <a:pPr indent="-495300" lvl="1" marL="839787">
              <a:buFont charset="0" pitchFamily="1" typeface="Times"/>
              <a:buChar char="•"/>
            </a:pPr>
            <a:r>
              <a:rPr dirty="0" lang="en-US" smtClean="0">
                <a:latin charset="0" pitchFamily="1" typeface="Times New Roman"/>
              </a:rPr>
              <a:t>Group or individual definitions?</a:t>
            </a:r>
          </a:p>
          <a:p>
            <a:pPr indent="-495300" lvl="1" marL="839787">
              <a:buFont charset="0" pitchFamily="1" typeface="Times"/>
              <a:buChar char="•"/>
            </a:pPr>
            <a:r>
              <a:rPr dirty="0" lang="en-US" smtClean="0">
                <a:latin charset="0" pitchFamily="1" typeface="Times New Roman"/>
              </a:rPr>
              <a:t>Some more risk averse than others?</a:t>
            </a:r>
          </a:p>
          <a:p>
            <a:pPr indent="-495300" lvl="1" marL="839787">
              <a:buFont charset="0" pitchFamily="1" typeface="Times"/>
              <a:buChar char="•"/>
            </a:pPr>
            <a:r>
              <a:rPr dirty="0" lang="en-US" smtClean="0">
                <a:latin charset="0" pitchFamily="1" typeface="Times New Roman"/>
              </a:rPr>
              <a:t>Who will decide?</a:t>
            </a:r>
          </a:p>
          <a:p>
            <a:pPr indent="-495300" lvl="1" marL="839787">
              <a:buFont charset="0" pitchFamily="1" typeface="Times"/>
              <a:buChar char="•"/>
            </a:pPr>
            <a:r>
              <a:rPr dirty="0" lang="en-US" smtClean="0">
                <a:latin charset="0" pitchFamily="1" typeface="Times New Roman"/>
              </a:rPr>
              <a:t>Dark archive--less risk of infringement?</a:t>
            </a:r>
          </a:p>
          <a:p>
            <a:pPr indent="-495300" lvl="1" marL="839787">
              <a:buFont charset="0" pitchFamily="1" typeface="Times"/>
              <a:buChar char="•"/>
            </a:pPr>
            <a:r>
              <a:rPr dirty="0" lang="en-US" smtClean="0">
                <a:latin charset="0" pitchFamily="1" typeface="Times New Roman"/>
              </a:rPr>
              <a:t>In the spirit of Sect. 108, US Copyright Law</a:t>
            </a:r>
          </a:p>
          <a:p>
            <a:pPr indent="-571500" marL="571500">
              <a:buNone/>
            </a:pPr>
            <a:endParaRPr dirty="0" lang="en-US" smtClean="0"/>
          </a:p>
          <a:p>
            <a:pPr indent="-571500" marL="571500">
              <a:buNone/>
            </a:pPr>
            <a:endParaRPr dirty="0" lang="en-US" smtClean="0"/>
          </a:p>
        </p:txBody>
      </p:sp>
      <p:pic>
        <p:nvPicPr>
          <p:cNvPr id="177" name="Picture 177"/>
          <p:cNvPicPr>
            <a:picLocks/>
          </p:cNvPicPr>
          <p:nvPr/>
        </p:nvPicPr>
        <p:blipFill>
          <a:blip r:embed="rId3"/>
          <a:stretch/>
        </p:blipFill>
        <p:spPr>
          <a:xfrm>
            <a:off x="4343400" y="5943600"/>
            <a:ext cx="4800600" cy="744537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 Box 179"/>
          <p:cNvSpPr>
            <a:spLocks/>
          </p:cNvSpPr>
          <p:nvPr>
            <p:ph idx="10" sz="half" type="dt"/>
          </p:nvPr>
        </p:nvSpPr>
        <p:spPr/>
      </p:sp>
      <p:sp>
        <p:nvSpPr>
          <p:cNvPr id="180" name="Text Box 180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81" name="Text Box 181"/>
          <p:cNvSpPr>
            <a:spLocks/>
          </p:cNvSpPr>
          <p:nvPr>
            <p:ph type="ctrTitle"/>
          </p:nvPr>
        </p:nvSpPr>
        <p:spPr>
          <a:xfrm>
            <a:off x="914400" y="1447800"/>
            <a:ext cx="7623175" cy="17526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5000"/>
            </a:lvl1pPr>
          </a:lstStyle>
          <a:p>
            <a:pPr/>
            <a:r>
              <a:rPr dirty="0" lang="en-US" smtClean="0" sz="4000"/>
              <a:t>The MetaArchive’s Current Working Environment</a:t>
            </a:r>
          </a:p>
        </p:txBody>
      </p:sp>
      <p:sp>
        <p:nvSpPr>
          <p:cNvPr id="182" name="Text Box 182"/>
          <p:cNvSpPr>
            <a:spLocks/>
          </p:cNvSpPr>
          <p:nvPr>
            <p:ph idx="1" type="subTitle"/>
          </p:nvPr>
        </p:nvSpPr>
        <p:spPr>
          <a:xfrm>
            <a:off x="1981200" y="3962400"/>
            <a:ext cx="6553200" cy="19050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dirty="0" lang="en-US" smtClean="0" sz="2800"/>
            </a:lvl1pPr>
            <a:lvl2pPr algn="ctr" marL="344487">
              <a:buNone/>
              <a:defRPr dirty="0" lang="en-US" smtClean="0" sz="2800"/>
            </a:lvl2pPr>
            <a:lvl3pPr algn="ctr" marL="671512">
              <a:buNone/>
              <a:defRPr dirty="0" lang="en-US" smtClean="0" sz="2800"/>
            </a:lvl3pPr>
            <a:lvl4pPr algn="ctr" marL="1023937">
              <a:buNone/>
              <a:defRPr dirty="0" lang="en-US" smtClean="0" sz="2800"/>
            </a:lvl4pPr>
            <a:lvl5pPr algn="ctr" marL="1341437">
              <a:buNone/>
              <a:defRPr dirty="0" lang="en-US" smtClean="0" sz="2800"/>
            </a:lvl5pPr>
          </a:lstStyle>
          <a:p>
            <a:pPr marL="0">
              <a:lnSpc>
                <a:spcPct val="80000"/>
              </a:lnSpc>
            </a:pPr>
            <a:r>
              <a:rPr dirty="0" lang="en-US" smtClean="0" sz="2400"/>
              <a:t>Tyler Walters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Associate Director for Technology and Resource Services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Georgia Institute of Technology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/>
            </a:r>
            <a:br>
              <a:rPr dirty="0" lang="en-US" smtClean="0" sz="2400"/>
            </a:br>
            <a:r>
              <a:rPr dirty="0" lang="en-US" smtClean="0" sz="1800"/>
              <a:t>CNI Fall 2006 Task Force Meeting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Washington, D.C.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December 4-5, 2006</a:t>
            </a:r>
          </a:p>
        </p:txBody>
      </p:sp>
    </p:spTree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31"/>
          <p:cNvSpPr>
            <a:spLocks/>
          </p:cNvSpPr>
          <p:nvPr>
            <p:ph idx="10" sz="half" type="dt"/>
          </p:nvPr>
        </p:nvSpPr>
        <p:spPr/>
      </p:sp>
      <p:sp>
        <p:nvSpPr>
          <p:cNvPr id="32" name="Text Box 3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33" name="Text Box 33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The Problem</a:t>
            </a:r>
          </a:p>
        </p:txBody>
      </p:sp>
      <p:sp>
        <p:nvSpPr>
          <p:cNvPr id="34" name="Text Box 34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/>
              <a:t>Preservation of digital content is an enormous problem, too big for individual institutions to solve in isolation</a:t>
            </a:r>
          </a:p>
          <a:p>
            <a:pPr indent="-342900" marL="342900"/>
            <a:r>
              <a:rPr dirty="0" lang="en-US" smtClean="0"/>
              <a:t>We realized that we needed a way to work together </a:t>
            </a:r>
            <a:r>
              <a:rPr b="1" dirty="0" i="1" lang="en-US" smtClean="0"/>
              <a:t>cooperatively</a:t>
            </a:r>
            <a:r>
              <a:rPr dirty="0" lang="en-US" smtClean="0"/>
              <a:t> on this challenge, but there was a dearth of effective models for how to do this</a:t>
            </a:r>
          </a:p>
        </p:txBody>
      </p:sp>
    </p:spTree>
  </p:cSld>
  <p:clrMapOvr>
    <a:masterClrMapping/>
  </p:clrMapOvr>
  <p:transition>
    <p:cut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Box 183"/>
          <p:cNvSpPr>
            <a:spLocks/>
          </p:cNvSpPr>
          <p:nvPr>
            <p:ph idx="10" sz="half" type="dt"/>
          </p:nvPr>
        </p:nvSpPr>
        <p:spPr/>
      </p:sp>
      <p:sp>
        <p:nvSpPr>
          <p:cNvPr id="184" name="Text Box 18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85" name="Text Box 185"/>
          <p:cNvSpPr>
            <a:spLocks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 numCol="1"/>
          <a:lstStyle/>
          <a:p>
            <a:r>
              <a:t>Current Developments</a:t>
            </a:r>
          </a:p>
        </p:txBody>
      </p:sp>
      <p:sp>
        <p:nvSpPr>
          <p:cNvPr id="186" name="Text Box 186"/>
          <p:cNvSpPr>
            <a:spLocks/>
          </p:cNvSpPr>
          <p:nvPr>
            <p:ph idx="1" type="body"/>
          </p:nvPr>
        </p:nvSpPr>
        <p:spPr>
          <a:xfrm>
            <a:off x="457200" y="1143000"/>
            <a:ext cx="8458200" cy="52578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>
                <a:solidFill>
                  <a:srgbClr val="CC0000"/>
                </a:solidFill>
              </a:rPr>
              <a:t>Testing the Network: Disaster Recovery </a:t>
            </a:r>
          </a:p>
          <a:p>
            <a:pPr indent="-342900" marL="342900">
              <a:lnSpc>
                <a:spcPct val="90000"/>
              </a:lnSpc>
            </a:pPr>
            <a:endParaRPr dirty="0" lang="en-US" smtClean="0" sz="900"/>
          </a:p>
          <a:p>
            <a:pPr indent="-342900" marL="342900">
              <a:lnSpc>
                <a:spcPct val="90000"/>
              </a:lnSpc>
              <a:buNone/>
            </a:pPr>
            <a:r>
              <a:rPr b="1" dirty="0" lang="en-US" smtClean="0" sz="2100"/>
              <a:t>We will: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Focus on three components: Hardware, Content (LOCKSS), Network</a:t>
            </a:r>
          </a:p>
          <a:p>
            <a:pPr indent="-342900" marL="342900">
              <a:lnSpc>
                <a:spcPct val="90000"/>
              </a:lnSpc>
            </a:pPr>
            <a:endParaRPr dirty="0" lang="en-US" smtClean="0" sz="1200"/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Simulate crashing primary node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Intentionally damage content (truncate files)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Disable access to plug-ins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Run routine tests for “bad disk,” cache manager, conspectus database, yum repository, kickstart script, xml config. file, etc. </a:t>
            </a:r>
          </a:p>
          <a:p>
            <a:pPr indent="-342900" marL="342900">
              <a:lnSpc>
                <a:spcPct val="90000"/>
              </a:lnSpc>
            </a:pPr>
            <a:endParaRPr dirty="0" lang="en-US" smtClean="0" sz="2100"/>
          </a:p>
          <a:p>
            <a:pPr indent="-342900" marL="342900">
              <a:lnSpc>
                <a:spcPct val="90000"/>
              </a:lnSpc>
              <a:buNone/>
            </a:pPr>
            <a:r>
              <a:rPr b="1" dirty="0" lang="en-US" smtClean="0" sz="2100"/>
              <a:t>Then: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Reconstruct primary node, resurrect network, reconstruct content 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100"/>
              <a:t>Create documentation on these three items</a:t>
            </a:r>
          </a:p>
          <a:p>
            <a:pPr indent="-342900" marL="342900">
              <a:lnSpc>
                <a:spcPct val="90000"/>
              </a:lnSpc>
            </a:pPr>
            <a:endParaRPr dirty="0" lang="en-US" smtClean="0" sz="2600"/>
          </a:p>
          <a:p>
            <a:pPr indent="-342900" marL="342900">
              <a:lnSpc>
                <a:spcPct val="90000"/>
              </a:lnSpc>
            </a:pPr>
            <a:endParaRPr dirty="0" lang="en-US" smtClean="0" sz="2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 Box 187"/>
          <p:cNvSpPr>
            <a:spLocks/>
          </p:cNvSpPr>
          <p:nvPr>
            <p:ph idx="10" sz="half" type="dt"/>
          </p:nvPr>
        </p:nvSpPr>
        <p:spPr/>
      </p:sp>
      <p:sp>
        <p:nvSpPr>
          <p:cNvPr id="188" name="Text Box 188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89" name="Text Box 189"/>
          <p:cNvSpPr>
            <a:spLocks/>
          </p:cNvSpPr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 numCol="1"/>
          <a:lstStyle/>
          <a:p>
            <a:r>
              <a:t>New Services / New Members</a:t>
            </a:r>
          </a:p>
        </p:txBody>
      </p:sp>
      <p:sp>
        <p:nvSpPr>
          <p:cNvPr id="190" name="Text Box 190"/>
          <p:cNvSpPr>
            <a:spLocks/>
          </p:cNvSpPr>
          <p:nvPr>
            <p:ph idx="1" type="body"/>
          </p:nvPr>
        </p:nvSpPr>
        <p:spPr>
          <a:xfrm>
            <a:off x="457200" y="1447800"/>
            <a:ext cx="8229600" cy="49530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80000"/>
              </a:lnSpc>
            </a:pPr>
            <a:r>
              <a:rPr dirty="0" lang="en-US" smtClean="0" sz="2200">
                <a:solidFill>
                  <a:srgbClr val="CC0000"/>
                </a:solidFill>
              </a:rPr>
              <a:t>Contributing Partners</a:t>
            </a:r>
            <a:r>
              <a:rPr dirty="0" lang="en-US" smtClean="0" sz="2000"/>
              <a:t> – cultural memory institutions that possess digital content to preserve via MetaArchive Preservation Network. They contribute fees for this service, they do not operate a node. 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1000"/>
          </a:p>
          <a:p>
            <a:pPr indent="-342900" marL="342900">
              <a:lnSpc>
                <a:spcPct val="80000"/>
              </a:lnSpc>
            </a:pPr>
            <a:r>
              <a:rPr dirty="0" lang="en-US" smtClean="0" sz="2200"/>
              <a:t>Fee Structure / “Pricing” 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2000"/>
          </a:p>
          <a:p>
            <a:pPr indent="-342900" marL="342900">
              <a:lnSpc>
                <a:spcPct val="80000"/>
              </a:lnSpc>
            </a:pPr>
            <a:r>
              <a:rPr dirty="0" lang="en-US" smtClean="0" sz="2200"/>
              <a:t>MetaArchive Cooperative services to members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Digital preservation</a:t>
            </a:r>
            <a:r>
              <a:rPr dirty="0" lang="en-US" smtClean="0" sz="2000"/>
              <a:t> </a:t>
            </a:r>
            <a:r>
              <a:rPr dirty="0" lang="en-US" smtClean="0" sz="1500"/>
              <a:t>(network dev./maintenance, content ingest/retrieval)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Format migration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Digital collection disaster recovery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Digital preservation network consulting / training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LOCKSS services</a:t>
            </a:r>
          </a:p>
          <a:p>
            <a:pPr indent="-285750" lvl="1" marL="742950">
              <a:lnSpc>
                <a:spcPct val="80000"/>
              </a:lnSpc>
              <a:buNone/>
            </a:pPr>
            <a:endParaRPr dirty="0" lang="en-US" smtClean="0" sz="2000">
              <a:solidFill>
                <a:srgbClr val="CC00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dirty="0" lang="en-US" smtClean="0" sz="2200"/>
              <a:t>Adding New Members</a:t>
            </a:r>
          </a:p>
          <a:p>
            <a:pPr indent="-285750" lvl="1" marL="742950">
              <a:lnSpc>
                <a:spcPct val="80000"/>
              </a:lnSpc>
            </a:pPr>
            <a:r>
              <a:rPr dirty="0" lang="en-US" smtClean="0" sz="2000"/>
              <a:t>Issues / practical steps, MoU, technology adherence, funds, collection profile, etc.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 Box 191"/>
          <p:cNvSpPr>
            <a:spLocks/>
          </p:cNvSpPr>
          <p:nvPr>
            <p:ph idx="10" sz="half" type="dt"/>
          </p:nvPr>
        </p:nvSpPr>
        <p:spPr/>
      </p:sp>
      <p:sp>
        <p:nvSpPr>
          <p:cNvPr id="192" name="Text Box 192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93" name="Text Box 193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3800"/>
              <a:t>MetaArchive and Educopia Institute</a:t>
            </a:r>
            <a:br>
              <a:rPr dirty="0" lang="en-US" smtClean="0" sz="3800"/>
            </a:br>
          </a:p>
        </p:txBody>
      </p:sp>
      <p:sp>
        <p:nvSpPr>
          <p:cNvPr id="194" name="Text Box 194"/>
          <p:cNvSpPr>
            <a:spLocks/>
          </p:cNvSpPr>
          <p:nvPr>
            <p:ph type="body"/>
          </p:nvPr>
        </p:nvSpPr>
        <p:spPr>
          <a:xfrm>
            <a:off x="381000" y="1295400"/>
            <a:ext cx="8382000" cy="5257800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80000"/>
              </a:lnSpc>
            </a:pPr>
            <a:r>
              <a:rPr dirty="0" lang="en-US" smtClean="0" sz="2000"/>
              <a:t> Non-profit management entity – Three issues: </a:t>
            </a:r>
          </a:p>
          <a:p>
            <a:pPr indent="-342900" marL="342900">
              <a:lnSpc>
                <a:spcPct val="80000"/>
              </a:lnSpc>
              <a:buNone/>
            </a:pPr>
            <a:endParaRPr dirty="0" lang="en-US" smtClean="0" sz="2000"/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1) Continuing need for financial resources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2) Expose MetaArchive to new digital projects to inform development</a:t>
            </a:r>
          </a:p>
          <a:p>
            <a:pPr indent="-342900" marL="342900">
              <a:lnSpc>
                <a:spcPct val="80000"/>
              </a:lnSpc>
            </a:pPr>
            <a:r>
              <a:rPr dirty="0" lang="en-US" smtClean="0" sz="2000">
                <a:solidFill>
                  <a:srgbClr val="CC0000"/>
                </a:solidFill>
              </a:rPr>
              <a:t>3) Economically efficient, catalytic structure to bring these about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2000">
              <a:solidFill>
                <a:srgbClr val="CC0000"/>
              </a:solidFill>
            </a:endParaRPr>
          </a:p>
          <a:p>
            <a:pPr indent="-342900" marL="342900">
              <a:lnSpc>
                <a:spcPct val="80000"/>
              </a:lnSpc>
            </a:pPr>
            <a:r>
              <a:rPr b="1" dirty="0" lang="en-US" smtClean="0" sz="2000"/>
              <a:t>Educopia Institute:</a:t>
            </a:r>
            <a:r>
              <a:rPr b="1" dirty="0" lang="en-US" smtClean="0" sz="1800"/>
              <a:t> </a:t>
            </a:r>
          </a:p>
          <a:p>
            <a:pPr indent="-325437" lvl="1" marL="669925">
              <a:lnSpc>
                <a:spcPct val="80000"/>
              </a:lnSpc>
            </a:pPr>
            <a:r>
              <a:rPr dirty="0" lang="en-US" smtClean="0" sz="1800"/>
              <a:t>Provide oversight to MA Cooperative and other digital projects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1800"/>
          </a:p>
          <a:p>
            <a:pPr indent="-325437" lvl="1" marL="669925">
              <a:lnSpc>
                <a:spcPct val="80000"/>
              </a:lnSpc>
            </a:pPr>
            <a:r>
              <a:rPr dirty="0" lang="en-US" smtClean="0" sz="1800"/>
              <a:t>Low-cost, low overhead conduit for digital library, scholarly communications technology projects</a:t>
            </a:r>
          </a:p>
          <a:p>
            <a:pPr indent="-325437" lvl="1" marL="669925">
              <a:lnSpc>
                <a:spcPct val="80000"/>
              </a:lnSpc>
            </a:pPr>
            <a:r>
              <a:rPr dirty="0" lang="en-US" smtClean="0" sz="1800"/>
              <a:t>Advance cyberinfrastructure needed to drive research, teaching and learning in contemporary digital era</a:t>
            </a:r>
          </a:p>
          <a:p>
            <a:pPr indent="-342900" marL="342900">
              <a:lnSpc>
                <a:spcPct val="80000"/>
              </a:lnSpc>
            </a:pPr>
            <a:endParaRPr dirty="0" lang="en-US" smtClean="0" sz="1800"/>
          </a:p>
          <a:p>
            <a:pPr indent="-325437" lvl="1" marL="669925">
              <a:lnSpc>
                <a:spcPct val="80000"/>
              </a:lnSpc>
            </a:pPr>
            <a:r>
              <a:rPr dirty="0" lang="en-US" smtClean="0" sz="1800"/>
              <a:t>NSF (2003) and ACLS (2006) Cyberinfrastructure reports:</a:t>
            </a:r>
          </a:p>
          <a:p>
            <a:pPr indent="-325437" lvl="1" marL="669925">
              <a:lnSpc>
                <a:spcPct val="80000"/>
              </a:lnSpc>
            </a:pPr>
            <a:r>
              <a:rPr b="1" dirty="0" lang="en-US" smtClean="0" sz="1600"/>
              <a:t>Scholarly activity – teaching, research, learning, knowledge transfer via scholarly communications – need rational, strategic cyberinfrastructure</a:t>
            </a:r>
          </a:p>
          <a:p>
            <a:pPr indent="-325437" lvl="1" marL="669925">
              <a:lnSpc>
                <a:spcPct val="80000"/>
              </a:lnSpc>
            </a:pPr>
            <a:endParaRPr b="1" dirty="0" lang="en-US" smtClean="0" sz="1600"/>
          </a:p>
          <a:p>
            <a:pPr indent="-325437" lvl="1" marL="669925">
              <a:lnSpc>
                <a:spcPct val="80000"/>
              </a:lnSpc>
              <a:buNone/>
            </a:pPr>
            <a:r>
              <a:rPr b="1" dirty="0" lang="en-US" smtClean="0" sz="1600">
                <a:solidFill>
                  <a:srgbClr val="CC0000"/>
                </a:solidFill>
                <a:latin charset="0" pitchFamily="1" typeface="Verdana"/>
              </a:rPr>
              <a:t>EI: Generate DL technology projects to support mission and goals</a:t>
            </a:r>
          </a:p>
          <a:p>
            <a:pPr indent="-325437" lvl="1" marL="669925">
              <a:lnSpc>
                <a:spcPct val="80000"/>
              </a:lnSpc>
              <a:buNone/>
            </a:pPr>
            <a:endParaRPr b="1" dirty="0" lang="en-US" smtClean="0" sz="1300">
              <a:solidFill>
                <a:srgbClr val="CC0000"/>
              </a:solidFill>
              <a:latin charset="0" pitchFamily="1" typeface="Verdana"/>
            </a:endParaRPr>
          </a:p>
        </p:txBody>
      </p:sp>
    </p:spTree>
  </p:cSld>
  <p:clrMapOvr>
    <a:masterClrMapping/>
  </p:clrMapOvr>
  <p:transition>
    <p:cut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 Box 195"/>
          <p:cNvSpPr>
            <a:spLocks/>
          </p:cNvSpPr>
          <p:nvPr>
            <p:ph idx="10" sz="half" type="dt"/>
          </p:nvPr>
        </p:nvSpPr>
        <p:spPr/>
      </p:sp>
      <p:sp>
        <p:nvSpPr>
          <p:cNvPr id="196" name="Text Box 196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197" name="Text Box 197"/>
          <p:cNvSpPr>
            <a:spLocks/>
          </p:cNvSpPr>
          <p:nvPr>
            <p:ph type="obj"/>
          </p:nvPr>
        </p:nvSpPr>
        <p:spPr>
          <a:xfrm>
            <a:off x="457200" y="277812"/>
            <a:ext cx="8229600" cy="5853112"/>
          </a:xfrm>
          <a:prstGeom prst="rect">
            <a:avLst/>
          </a:prstGeom>
        </p:spPr>
        <p:txBody>
          <a:bodyPr numCol="1"/>
          <a:lstStyle/>
          <a:p>
            <a:endParaRPr/>
          </a:p>
        </p:txBody>
      </p:sp>
      <p:pic>
        <p:nvPicPr>
          <p:cNvPr id="198" name="Picture 19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52400" y="14287"/>
            <a:ext cx="8839200" cy="682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 Box 200"/>
          <p:cNvSpPr>
            <a:spLocks/>
          </p:cNvSpPr>
          <p:nvPr>
            <p:ph idx="10" sz="half" type="dt"/>
          </p:nvPr>
        </p:nvSpPr>
        <p:spPr/>
      </p:sp>
      <p:sp>
        <p:nvSpPr>
          <p:cNvPr id="201" name="Text Box 20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02" name="Text Box 202"/>
          <p:cNvSpPr>
            <a:spLocks/>
          </p:cNvSpPr>
          <p:nvPr>
            <p:ph type="ctrTitle"/>
          </p:nvPr>
        </p:nvSpPr>
        <p:spPr>
          <a:xfrm>
            <a:off x="914400" y="1447800"/>
            <a:ext cx="7623175" cy="1752600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5000"/>
            </a:lvl1pPr>
          </a:lstStyle>
          <a:p>
            <a:r>
              <a:t>Drafting the MetaArchive Cooperative Charter</a:t>
            </a:r>
          </a:p>
        </p:txBody>
      </p:sp>
      <p:sp>
        <p:nvSpPr>
          <p:cNvPr id="203" name="Text Box 203"/>
          <p:cNvSpPr>
            <a:spLocks/>
          </p:cNvSpPr>
          <p:nvPr>
            <p:ph idx="1" type="subTitle"/>
          </p:nvPr>
        </p:nvSpPr>
        <p:spPr>
          <a:xfrm>
            <a:off x="1981200" y="3962400"/>
            <a:ext cx="6553200" cy="1905000"/>
          </a:xfrm>
          <a:prstGeom prst="rect">
            <a:avLst/>
          </a:prstGeom>
        </p:spPr>
        <p:txBody>
          <a:bodyPr numCol="1"/>
          <a:lstStyle>
            <a:lvl1pPr marL="0">
              <a:buNone/>
              <a:defRPr dirty="0" lang="en-US" smtClean="0" sz="2800"/>
            </a:lvl1pPr>
            <a:lvl2pPr algn="ctr" marL="344487">
              <a:buNone/>
              <a:defRPr dirty="0" lang="en-US" smtClean="0" sz="2800"/>
            </a:lvl2pPr>
            <a:lvl3pPr algn="ctr" marL="671512">
              <a:buNone/>
              <a:defRPr dirty="0" lang="en-US" smtClean="0" sz="2800"/>
            </a:lvl3pPr>
            <a:lvl4pPr algn="ctr" marL="1023937">
              <a:buNone/>
              <a:defRPr dirty="0" lang="en-US" smtClean="0" sz="2800"/>
            </a:lvl4pPr>
            <a:lvl5pPr algn="ctr" marL="1341437">
              <a:buNone/>
              <a:defRPr dirty="0" lang="en-US" smtClean="0" sz="2800"/>
            </a:lvl5pPr>
          </a:lstStyle>
          <a:p>
            <a:pPr marL="0">
              <a:lnSpc>
                <a:spcPct val="80000"/>
              </a:lnSpc>
            </a:pPr>
            <a:r>
              <a:rPr dirty="0" lang="en-US" smtClean="0" sz="2400"/>
              <a:t>Aaron Trehub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Director of Library Technology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>Auburn University</a:t>
            </a:r>
          </a:p>
          <a:p>
            <a:pPr marL="0">
              <a:lnSpc>
                <a:spcPct val="80000"/>
              </a:lnSpc>
            </a:pPr>
            <a:r>
              <a:rPr dirty="0" lang="en-US" smtClean="0" sz="2400"/>
              <a:t/>
            </a:r>
            <a:br>
              <a:rPr dirty="0" lang="en-US" smtClean="0" sz="2400"/>
            </a:br>
            <a:r>
              <a:rPr dirty="0" lang="en-US" smtClean="0" sz="1800"/>
              <a:t>CNI Fall 2006 Task Force Meeting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Washington, D.C.</a:t>
            </a:r>
          </a:p>
          <a:p>
            <a:pPr marL="0">
              <a:lnSpc>
                <a:spcPct val="80000"/>
              </a:lnSpc>
            </a:pPr>
            <a:r>
              <a:rPr dirty="0" lang="en-US" smtClean="0" sz="1800"/>
              <a:t>December 4-5, 2006</a:t>
            </a:r>
          </a:p>
        </p:txBody>
      </p:sp>
    </p:spTree>
  </p:cSld>
  <p:clrMapOvr>
    <a:masterClrMapping/>
  </p:clrMapOvr>
  <p:transition>
    <p:cut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 Box 204"/>
          <p:cNvSpPr>
            <a:spLocks/>
          </p:cNvSpPr>
          <p:nvPr>
            <p:ph idx="10" sz="half" type="dt"/>
          </p:nvPr>
        </p:nvSpPr>
        <p:spPr/>
      </p:sp>
      <p:sp>
        <p:nvSpPr>
          <p:cNvPr id="205" name="Text Box 20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06" name="Text Box 20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017587"/>
          </a:xfrm>
          <a:prstGeom prst="rect">
            <a:avLst/>
          </a:prstGeom>
        </p:spPr>
        <p:txBody>
          <a:bodyPr numCol="1"/>
          <a:lstStyle/>
          <a:p>
            <a:r>
              <a:t>Episodes</a:t>
            </a:r>
          </a:p>
        </p:txBody>
      </p:sp>
      <p:sp>
        <p:nvSpPr>
          <p:cNvPr id="207" name="Text Box 207"/>
          <p:cNvSpPr>
            <a:spLocks/>
          </p:cNvSpPr>
          <p:nvPr>
            <p:ph idx="1" type="body"/>
          </p:nvPr>
        </p:nvSpPr>
        <p:spPr>
          <a:xfrm>
            <a:off x="457200" y="1412875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/>
              <a:t>1: The Assignment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2: Getting Started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3: Models?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4: First Pass: Fall-Winter 2005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5: Second Pass: Spring-Summer 2006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6: In Which Things Get Complicated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7. Enter the Educopia Institute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8: The End Product: Fall-Winter 2006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9. Questions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 Box 208"/>
          <p:cNvSpPr>
            <a:spLocks/>
          </p:cNvSpPr>
          <p:nvPr>
            <p:ph idx="10" sz="half" type="dt"/>
          </p:nvPr>
        </p:nvSpPr>
        <p:spPr/>
      </p:sp>
      <p:sp>
        <p:nvSpPr>
          <p:cNvPr id="209" name="Text Box 20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10" name="Text Box 21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1: The Assignment</a:t>
            </a:r>
          </a:p>
        </p:txBody>
      </p:sp>
      <p:sp>
        <p:nvSpPr>
          <p:cNvPr id="211" name="Text Box 211"/>
          <p:cNvSpPr>
            <a:spLocks/>
          </p:cNvSpPr>
          <p:nvPr>
            <p:ph idx="1" type="body"/>
          </p:nvPr>
        </p:nvSpPr>
        <p:spPr>
          <a:xfrm>
            <a:off x="457200" y="12954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Cooperative agreement = one of the project’s deliverables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Mission: to draft, from scratch, an agreement that will govern and sustain the cooperative’s ongoing activities—and serve as a model for other projects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Principles: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Clarity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Simplicity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Flexibility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Openness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Sustainability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 Box 212"/>
          <p:cNvSpPr>
            <a:spLocks/>
          </p:cNvSpPr>
          <p:nvPr>
            <p:ph idx="10" sz="half" type="dt"/>
          </p:nvPr>
        </p:nvSpPr>
        <p:spPr/>
      </p:sp>
      <p:sp>
        <p:nvSpPr>
          <p:cNvPr id="213" name="Text Box 21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14" name="Text Box 214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2: Getting Started</a:t>
            </a:r>
          </a:p>
        </p:txBody>
      </p:sp>
      <p:sp>
        <p:nvSpPr>
          <p:cNvPr id="215" name="Text Box 215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/>
              <a:t>“Cooperative Agreement Analysis Plan” (CAAP) prepared in August 2005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Six-member working group formed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Editing tasks divvied up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20 questions (what, who, how, how much, etc.)…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…Organized into 5 categories: preparatory, cultural/philosophical, organizational, financial, technical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 Box 216"/>
          <p:cNvSpPr>
            <a:spLocks/>
          </p:cNvSpPr>
          <p:nvPr>
            <p:ph idx="10" sz="half" type="dt"/>
          </p:nvPr>
        </p:nvSpPr>
        <p:spPr/>
      </p:sp>
      <p:sp>
        <p:nvSpPr>
          <p:cNvPr id="217" name="Text Box 21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18" name="Text Box 21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3: Models?</a:t>
            </a:r>
          </a:p>
        </p:txBody>
      </p:sp>
      <p:sp>
        <p:nvSpPr>
          <p:cNvPr id="219" name="Text Box 219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r>
              <a:t>CIC OAI-PMH MoA</a:t>
            </a:r>
          </a:p>
          <a:p>
            <a:r>
              <a:t>ExLibris Users’ Constitution</a:t>
            </a:r>
          </a:p>
          <a:p>
            <a:r>
              <a:t>InCommon Federation Operating Practices and Procedures</a:t>
            </a:r>
          </a:p>
          <a:p>
            <a:r>
              <a:t>TEI Bylaws and Prospectus</a:t>
            </a:r>
          </a:p>
          <a:p>
            <a:r>
              <a:t>Selected language from the MetaArchive proposal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 Box 220"/>
          <p:cNvSpPr>
            <a:spLocks/>
          </p:cNvSpPr>
          <p:nvPr>
            <p:ph idx="10" sz="half" type="dt"/>
          </p:nvPr>
        </p:nvSpPr>
        <p:spPr/>
      </p:sp>
      <p:sp>
        <p:nvSpPr>
          <p:cNvPr id="221" name="Text Box 22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22" name="Text Box 222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4: First Pass: Fall-Winter 2005</a:t>
            </a:r>
          </a:p>
        </p:txBody>
      </p:sp>
      <p:sp>
        <p:nvSpPr>
          <p:cNvPr id="223" name="Text Box 223"/>
          <p:cNvSpPr>
            <a:spLocks/>
          </p:cNvSpPr>
          <p:nvPr>
            <p:ph idx="1" type="body"/>
          </p:nvPr>
        </p:nvSpPr>
        <p:spPr>
          <a:xfrm>
            <a:off x="457200" y="1412875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2600"/>
              <a:t>Rough draft of cooperative agreement and MoA posted to MetaArchive wiki in late September 2005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Four sections: Introduction; Partnership; Organization and Governance; Financial and Economic Sustainability, plus appendices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Editing via e-mail and in weekly conference calls, with input from the working group and the larger collaborative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Extensive contributions from Caroline Arms (LC), Gail McMillan (Virginia Tech), and Tyler Walters (Georgia Tech)</a:t>
            </a:r>
          </a:p>
          <a:p>
            <a:pPr indent="-342900" marL="342900"/>
            <a:r>
              <a:rPr dirty="0" lang="en-US" smtClean="0" sz="2600"/>
              <a:t>Revised drafts posted to wiki in October-November 2005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5"/>
          <p:cNvSpPr>
            <a:spLocks/>
          </p:cNvSpPr>
          <p:nvPr>
            <p:ph idx="10" sz="half" type="dt"/>
          </p:nvPr>
        </p:nvSpPr>
        <p:spPr/>
      </p:sp>
      <p:sp>
        <p:nvSpPr>
          <p:cNvPr id="36" name="Text Box 36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37" name="Text Box 37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MetaArchive Project Summary</a:t>
            </a:r>
          </a:p>
        </p:txBody>
      </p:sp>
      <p:sp>
        <p:nvSpPr>
          <p:cNvPr id="38" name="Text Box 38"/>
          <p:cNvSpPr>
            <a:spLocks/>
          </p:cNvSpPr>
          <p:nvPr>
            <p:ph idx="1" type="body"/>
          </p:nvPr>
        </p:nvSpPr>
        <p:spPr>
          <a:xfrm>
            <a:off x="457200" y="1765300"/>
            <a:ext cx="8229600" cy="43656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buNone/>
            </a:pPr>
            <a:r>
              <a:rPr dirty="0" lang="en-US" smtClean="0" sz="3500"/>
              <a:t>	</a:t>
            </a:r>
            <a:r>
              <a:rPr dirty="0" lang="en-US" smtClean="0"/>
              <a:t>Six partner institutions collaborating with LoC to develop a Cooperative Network for the preservation of digital content in targeted cultural heritage subject domains</a:t>
            </a:r>
          </a:p>
          <a:p>
            <a:pPr indent="-342900" marL="342900">
              <a:buNone/>
            </a:pPr>
            <a:endParaRPr dirty="0" lang="en-US" smtClean="0"/>
          </a:p>
          <a:p>
            <a:pPr indent="-342900" marL="342900">
              <a:buNone/>
            </a:pPr>
            <a:r>
              <a:rPr dirty="0" lang="en-US" smtClean="0"/>
              <a:t>	(One of the eight NDIIPP partnership projects)</a:t>
            </a:r>
          </a:p>
        </p:txBody>
      </p:sp>
    </p:spTree>
  </p:cSld>
  <p:clrMapOvr>
    <a:masterClrMapping/>
  </p:clrMapOvr>
  <p:transition>
    <p:cut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 Box 224"/>
          <p:cNvSpPr>
            <a:spLocks/>
          </p:cNvSpPr>
          <p:nvPr>
            <p:ph idx="10" sz="half" type="dt"/>
          </p:nvPr>
        </p:nvSpPr>
        <p:spPr/>
      </p:sp>
      <p:sp>
        <p:nvSpPr>
          <p:cNvPr id="225" name="Text Box 22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26" name="Text Box 22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5: Second Pass: Spring-Summer 2006</a:t>
            </a:r>
          </a:p>
        </p:txBody>
      </p:sp>
      <p:sp>
        <p:nvSpPr>
          <p:cNvPr id="227" name="Text Box 227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r>
              <a:t>Status check and on-the-spot editing at in-person meeting in February 2006</a:t>
            </a:r>
          </a:p>
          <a:p>
            <a:r>
              <a:t>Further editing by project PI, Martin Halbert (Emory)</a:t>
            </a:r>
          </a:p>
          <a:p>
            <a:r>
              <a:t>Agreement begins to take on more-formal character</a:t>
            </a:r>
          </a:p>
          <a:p>
            <a:r>
              <a:t>Legal review: consultants at the University of Louisville and a private firm in Atlanta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 Box 228"/>
          <p:cNvSpPr>
            <a:spLocks/>
          </p:cNvSpPr>
          <p:nvPr>
            <p:ph idx="10" sz="half" type="dt"/>
          </p:nvPr>
        </p:nvSpPr>
        <p:spPr/>
      </p:sp>
      <p:sp>
        <p:nvSpPr>
          <p:cNvPr id="229" name="Text Box 22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30" name="Text Box 23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6. In Which Things Get Complicated</a:t>
            </a:r>
          </a:p>
        </p:txBody>
      </p:sp>
      <p:sp>
        <p:nvSpPr>
          <p:cNvPr id="231" name="Text Box 231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2200"/>
              <a:t>Sticky Issues: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Indemnification and liability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Copyright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Exiting the cooperative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Non-compliance and breach of contract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Sanctions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 sz="2000"/>
              <a:t>Money</a:t>
            </a:r>
          </a:p>
          <a:p>
            <a:pPr indent="-342900" marL="342900"/>
            <a:r>
              <a:rPr dirty="0" lang="en-US" smtClean="0" sz="2200"/>
              <a:t>Cooperative Agreement </a:t>
            </a:r>
            <a:r>
              <a:rPr dirty="0" lang="en-US" smtClean="0" sz="2200"/>
              <a:t></a:t>
            </a:r>
            <a:r>
              <a:rPr dirty="0" lang="en-US" smtClean="0" sz="2200"/>
              <a:t>Cooperative Charter</a:t>
            </a:r>
          </a:p>
          <a:p>
            <a:pPr indent="-342900" marL="342900"/>
            <a:r>
              <a:rPr dirty="0" lang="en-US" smtClean="0" sz="2200"/>
              <a:t>One-page letter of agreement </a:t>
            </a:r>
            <a:r>
              <a:rPr dirty="0" lang="en-US" smtClean="0" sz="2200"/>
              <a:t></a:t>
            </a:r>
            <a:r>
              <a:rPr dirty="0" lang="en-US" smtClean="0" sz="2200"/>
              <a:t>Multipage Memorandum of Understanding (MoU)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 Box 232"/>
          <p:cNvSpPr>
            <a:spLocks/>
          </p:cNvSpPr>
          <p:nvPr>
            <p:ph idx="10" sz="half" type="dt"/>
          </p:nvPr>
        </p:nvSpPr>
        <p:spPr/>
      </p:sp>
      <p:sp>
        <p:nvSpPr>
          <p:cNvPr id="233" name="Text Box 23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34" name="Text Box 234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7. Enter the Educopia Institute</a:t>
            </a:r>
          </a:p>
        </p:txBody>
      </p:sp>
      <p:sp>
        <p:nvSpPr>
          <p:cNvPr id="235" name="Text Box 235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 sz="2600"/>
              <a:t>Non-profit organization, created in October 2006 in Atlanta</a:t>
            </a:r>
          </a:p>
          <a:p>
            <a:pPr indent="-342900" marL="342900"/>
            <a:r>
              <a:rPr dirty="0" lang="en-US" smtClean="0" sz="2500"/>
              <a:t>Provides administrative services for the MetaArchive Cooperative, including: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100"/>
              <a:t>Billing member organizations for annual dues;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100"/>
              <a:t>Maintaining and distributing such funds;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100"/>
              <a:t>Organizing and hosting annual meetings of MetaArchive members;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100"/>
              <a:t>Holding members accountable for completing agreed-upon tasks;</a:t>
            </a:r>
          </a:p>
          <a:p>
            <a:pPr indent="-325437" lvl="1" marL="669925"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100"/>
              <a:t>Hosting workshop programs on digital preservation topics.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 Box 236"/>
          <p:cNvSpPr>
            <a:spLocks/>
          </p:cNvSpPr>
          <p:nvPr>
            <p:ph idx="10" sz="half" type="dt"/>
          </p:nvPr>
        </p:nvSpPr>
        <p:spPr/>
      </p:sp>
      <p:sp>
        <p:nvSpPr>
          <p:cNvPr id="237" name="Text Box 23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38" name="Text Box 23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8. The End Product: Fall-Winter 2006</a:t>
            </a:r>
          </a:p>
        </p:txBody>
      </p:sp>
      <p:sp>
        <p:nvSpPr>
          <p:cNvPr id="239" name="Text Box 239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The MetaArchive Cooperative Charter and MoU will address:</a:t>
            </a:r>
          </a:p>
          <a:p>
            <a:pPr indent="0" lvl="1" marL="457200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 Membership</a:t>
            </a:r>
          </a:p>
          <a:p>
            <a:pPr indent="0" lvl="1" marL="457200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 Duration and cost</a:t>
            </a:r>
          </a:p>
          <a:p>
            <a:pPr indent="0" lvl="1" marL="457200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 Governance structure</a:t>
            </a:r>
          </a:p>
          <a:p>
            <a:pPr indent="0" lvl="1" marL="457200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 Conditions of breach</a:t>
            </a:r>
          </a:p>
          <a:p>
            <a:pPr indent="0" lvl="1" marL="457200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 sz="2200"/>
              <a:t> Liability issues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Final editing by Katherine Skinner (Emory), working with lawyers at University of Louisville and private law firm in Atlanta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Finished versions available by early 2007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 Box 240"/>
          <p:cNvSpPr>
            <a:spLocks/>
          </p:cNvSpPr>
          <p:nvPr>
            <p:ph idx="10" sz="half" type="dt"/>
          </p:nvPr>
        </p:nvSpPr>
        <p:spPr/>
      </p:sp>
      <p:sp>
        <p:nvSpPr>
          <p:cNvPr id="241" name="Text Box 241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42" name="Text Box 242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Draft cooperative charter and MoU</a:t>
            </a:r>
          </a:p>
        </p:txBody>
      </p:sp>
      <p:sp>
        <p:nvSpPr>
          <p:cNvPr id="243" name="Text Box 243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r>
              <a:t>Draft charter available at </a:t>
            </a:r>
            <a:r>
              <a:rPr>
                <a:hlinkClick/>
              </a:rPr>
              <a:t>http://www.metaarchive.org/pdfs/MetaArchiveCharter0906.pdf</a:t>
            </a:r>
          </a:p>
          <a:p>
            <a:r>
              <a:t>Memorandum of Understanding still being drafted; expected in early 2007</a:t>
            </a:r>
          </a:p>
          <a:p>
            <a:r>
              <a:t>Will require review by legal counsel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 Box 244"/>
          <p:cNvSpPr>
            <a:spLocks/>
          </p:cNvSpPr>
          <p:nvPr>
            <p:ph idx="10" sz="half" type="dt"/>
          </p:nvPr>
        </p:nvSpPr>
        <p:spPr/>
      </p:sp>
      <p:sp>
        <p:nvSpPr>
          <p:cNvPr id="245" name="Text Box 24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46" name="Text Box 24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9. Example of effective partnership…</a:t>
            </a:r>
          </a:p>
        </p:txBody>
      </p:sp>
      <p:sp>
        <p:nvSpPr>
          <p:cNvPr id="247" name="Text Box 247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/>
              <a:t>The drafting process involved various constituencies: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/>
              <a:t>MetaArchive members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/>
              <a:t>Colleagues at other institutions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/>
              <a:t>Administrators at other institutions</a:t>
            </a:r>
          </a:p>
          <a:p>
            <a:pPr indent="-325437" lvl="1" marL="669925">
              <a:lnSpc>
                <a:spcPct val="90000"/>
              </a:lnSpc>
              <a:buClr>
                <a:schemeClr val="accent1"/>
              </a:buClr>
              <a:buFont charset="2" pitchFamily="1" typeface="Wingdings"/>
              <a:buChar char="n"/>
            </a:pPr>
            <a:r>
              <a:rPr dirty="0" lang="en-US" smtClean="0"/>
              <a:t>Legal consultants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Successfully mixed virtual and in-person editing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/>
              <a:t>Approximately one year from start to finish—not bad for a complex legal document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 Box 248"/>
          <p:cNvSpPr>
            <a:spLocks/>
          </p:cNvSpPr>
          <p:nvPr>
            <p:ph idx="10" sz="half" type="dt"/>
          </p:nvPr>
        </p:nvSpPr>
        <p:spPr/>
      </p:sp>
      <p:sp>
        <p:nvSpPr>
          <p:cNvPr id="249" name="Text Box 24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50" name="Text Box 25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…Or tour of the sausage factory?</a:t>
            </a:r>
          </a:p>
        </p:txBody>
      </p:sp>
      <p:sp>
        <p:nvSpPr>
          <p:cNvPr id="251" name="Text Box 251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buNone/>
            </a:pPr>
            <a:r>
              <a:rPr dirty="0" lang="en-US" smtClean="0"/>
              <a:t>				  “Laws are like sausages.</a:t>
            </a:r>
          </a:p>
          <a:p>
            <a:pPr indent="-342900" marL="342900">
              <a:buNone/>
            </a:pPr>
            <a:r>
              <a:rPr dirty="0" lang="en-US" smtClean="0"/>
              <a:t>				   It's better not to see</a:t>
            </a:r>
          </a:p>
          <a:p>
            <a:pPr indent="-342900" marL="342900">
              <a:buNone/>
            </a:pPr>
            <a:r>
              <a:rPr dirty="0" lang="en-US" smtClean="0"/>
              <a:t>				   them being made.”</a:t>
            </a:r>
          </a:p>
          <a:p>
            <a:pPr indent="-342900" marL="342900">
              <a:buNone/>
            </a:pPr>
            <a:r>
              <a:rPr dirty="0" lang="en-US" smtClean="0"/>
              <a:t>				  (Otto von Bismarck)</a:t>
            </a:r>
          </a:p>
        </p:txBody>
      </p:sp>
      <p:pic>
        <p:nvPicPr>
          <p:cNvPr id="252" name="Picture 25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219200" y="1752600"/>
            <a:ext cx="2076450" cy="3371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 Box 254"/>
          <p:cNvSpPr>
            <a:spLocks/>
          </p:cNvSpPr>
          <p:nvPr>
            <p:ph idx="10" sz="half" type="dt"/>
          </p:nvPr>
        </p:nvSpPr>
        <p:spPr/>
      </p:sp>
      <p:sp>
        <p:nvSpPr>
          <p:cNvPr id="255" name="Text Box 255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56" name="Text Box 256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Answer: Well, yes</a:t>
            </a:r>
          </a:p>
        </p:txBody>
      </p:sp>
      <p:sp>
        <p:nvSpPr>
          <p:cNvPr id="257" name="Text Box 257"/>
          <p:cNvSpPr>
            <a:spLocks/>
          </p:cNvSpPr>
          <p:nvPr>
            <p:ph idx="1" type="body"/>
          </p:nvPr>
        </p:nvSpPr>
        <p:spPr>
          <a:xfrm>
            <a:off x="457200" y="1412875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/>
            <a:r>
              <a:rPr dirty="0" lang="en-US" smtClean="0"/>
              <a:t>Pluses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Effective collaboration among different constituencies and institutions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Effective drafting process (eventually)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Difficult questions resolved or at least broached</a:t>
            </a:r>
          </a:p>
          <a:p>
            <a:pPr indent="-342900" marL="342900"/>
            <a:r>
              <a:rPr dirty="0" lang="en-US" smtClean="0"/>
              <a:t>Not-so-pluses and “known unknowns”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Departure from original conception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Additional complexity</a:t>
            </a:r>
          </a:p>
          <a:p>
            <a:pPr indent="-325437" lvl="1" marL="669925">
              <a:buFont charset="2" pitchFamily="1" typeface="Wingdings"/>
              <a:buChar char="n"/>
            </a:pPr>
            <a:r>
              <a:rPr dirty="0" lang="en-US" smtClean="0"/>
              <a:t>Institutional buy-in remains to be seen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 Box 258"/>
          <p:cNvSpPr>
            <a:spLocks/>
          </p:cNvSpPr>
          <p:nvPr>
            <p:ph idx="10" sz="half" type="dt"/>
          </p:nvPr>
        </p:nvSpPr>
        <p:spPr/>
      </p:sp>
      <p:sp>
        <p:nvSpPr>
          <p:cNvPr id="259" name="Text Box 25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60" name="Text Box 26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The Verdict</a:t>
            </a:r>
          </a:p>
        </p:txBody>
      </p:sp>
      <p:sp>
        <p:nvSpPr>
          <p:cNvPr id="261" name="Text Box 261"/>
          <p:cNvSpPr>
            <a:spLocks/>
          </p:cNvSpPr>
          <p:nvPr>
            <p:ph idx="1" type="body"/>
          </p:nvPr>
        </p:nvSpPr>
        <p:spPr>
          <a:xfrm>
            <a:off x="457200" y="13716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r>
              <a:t>Fulfilled one of the project’s deliverables</a:t>
            </a:r>
          </a:p>
          <a:p>
            <a:r>
              <a:t>A more-complex-than-anticipated instrument that nevertheless could be adopted (and perhaps whittled down) by other projects</a:t>
            </a:r>
          </a:p>
          <a:p>
            <a:r>
              <a:t>So: a qualified success that needs now to be tested in practice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 Box 262"/>
          <p:cNvSpPr>
            <a:spLocks/>
          </p:cNvSpPr>
          <p:nvPr>
            <p:ph idx="10" sz="half" type="dt"/>
          </p:nvPr>
        </p:nvSpPr>
        <p:spPr/>
      </p:sp>
      <p:sp>
        <p:nvSpPr>
          <p:cNvPr id="263" name="Text Box 26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264" name="Text Box 264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Thank you!</a:t>
            </a:r>
            <a:br>
              <a:rPr/>
            </a:br>
            <a:r>
              <a:t>Questions re the MetaArchive?</a:t>
            </a:r>
          </a:p>
        </p:txBody>
      </p:sp>
      <p:sp>
        <p:nvSpPr>
          <p:cNvPr id="265" name="Text Box 265"/>
          <p:cNvSpPr>
            <a:spLocks/>
          </p:cNvSpPr>
          <p:nvPr>
            <p:ph idx="1" sz="half" type="body"/>
          </p:nvPr>
        </p:nvSpPr>
        <p:spPr>
          <a:xfrm>
            <a:off x="457200" y="1981200"/>
            <a:ext cx="4572000" cy="4149725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600"/>
            </a:lvl1pPr>
            <a:lvl2pPr>
              <a:defRPr dirty="0" lang="en-US" smtClean="0" sz="22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buNone/>
            </a:pPr>
            <a:r>
              <a:rPr dirty="0" lang="en-US" smtClean="0"/>
              <a:t>Aaron Trehub</a:t>
            </a:r>
          </a:p>
          <a:p>
            <a:pPr>
              <a:buNone/>
            </a:pPr>
            <a:r>
              <a:rPr dirty="0" lang="en-US" smtClean="0" sz="2400">
                <a:solidFill>
                  <a:schemeClr val="accent1"/>
                </a:solidFill>
              </a:rPr>
              <a:t>trehuaj@auburn.edu</a:t>
            </a:r>
          </a:p>
          <a:p>
            <a:pPr>
              <a:buNone/>
            </a:pPr>
            <a:r>
              <a:rPr dirty="0" lang="en-US" smtClean="0"/>
              <a:t>(334) 844-1716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r>
              <a:rPr dirty="0" lang="en-US" smtClean="0"/>
              <a:t>Tyler Walters</a:t>
            </a:r>
          </a:p>
          <a:p>
            <a:pPr>
              <a:buNone/>
            </a:pPr>
            <a:r>
              <a:rPr dirty="0" lang="en-US" smtClean="0" sz="2400">
                <a:solidFill>
                  <a:schemeClr val="accent1"/>
                </a:solidFill>
              </a:rPr>
              <a:t>tyler.walters@library.gatech.edu</a:t>
            </a:r>
          </a:p>
          <a:p>
            <a:pPr>
              <a:buNone/>
            </a:pPr>
            <a:r>
              <a:rPr dirty="0" lang="en-US" smtClean="0"/>
              <a:t>(404) 385-4489 </a:t>
            </a:r>
          </a:p>
        </p:txBody>
      </p:sp>
      <p:sp>
        <p:nvSpPr>
          <p:cNvPr id="266" name="Text Box 266"/>
          <p:cNvSpPr>
            <a:spLocks/>
          </p:cNvSpPr>
          <p:nvPr>
            <p:ph idx="2" sz="half" type="body"/>
          </p:nvPr>
        </p:nvSpPr>
        <p:spPr>
          <a:xfrm>
            <a:off x="5105400" y="1981200"/>
            <a:ext cx="3581400" cy="4149725"/>
          </a:xfrm>
          <a:prstGeom prst="rect">
            <a:avLst/>
          </a:prstGeom>
        </p:spPr>
        <p:txBody>
          <a:bodyPr numCol="1"/>
          <a:lstStyle>
            <a:lvl1pPr>
              <a:defRPr dirty="0" lang="en-US" smtClean="0" sz="2600"/>
            </a:lvl1pPr>
            <a:lvl2pPr>
              <a:defRPr dirty="0" lang="en-US" smtClean="0" sz="2200"/>
            </a:lvl2pPr>
            <a:lvl3pPr>
              <a:defRPr dirty="0" lang="en-US" smtClean="0" sz="2000"/>
            </a:lvl3pPr>
            <a:lvl4pPr>
              <a:defRPr dirty="0" lang="en-US" smtClean="0" sz="1800"/>
            </a:lvl4pPr>
            <a:lvl5pPr>
              <a:defRPr dirty="0" lang="en-US" smtClean="0" sz="1800"/>
            </a:lvl5pPr>
          </a:lstStyle>
          <a:p>
            <a:pPr>
              <a:buNone/>
            </a:pPr>
            <a:r>
              <a:rPr dirty="0" lang="en-US" smtClean="0"/>
              <a:t>Gail McMillan</a:t>
            </a:r>
          </a:p>
          <a:p>
            <a:pPr>
              <a:buNone/>
            </a:pPr>
            <a:r>
              <a:rPr dirty="0" lang="en-US" smtClean="0" sz="2400">
                <a:solidFill>
                  <a:schemeClr val="accent1"/>
                </a:solidFill>
              </a:rPr>
              <a:t>gailmac@vt.edu</a:t>
            </a:r>
            <a:endParaRPr dirty="0" lang="en-US" smtClean="0" sz="2400"/>
          </a:p>
          <a:p>
            <a:pPr>
              <a:buNone/>
            </a:pPr>
            <a:r>
              <a:rPr dirty="0" lang="en-US" smtClean="0"/>
              <a:t>(540) 231-9252</a:t>
            </a:r>
          </a:p>
          <a:p>
            <a:pPr>
              <a:buNone/>
            </a:pPr>
            <a:endParaRPr dirty="0" lang="en-US" smtClean="0"/>
          </a:p>
          <a:p>
            <a:pPr>
              <a:buNone/>
            </a:pPr>
            <a:r>
              <a:rPr dirty="0" lang="en-US" smtClean="0"/>
              <a:t>Martin Halbert</a:t>
            </a:r>
          </a:p>
          <a:p>
            <a:pPr>
              <a:buNone/>
            </a:pPr>
            <a:r>
              <a:rPr dirty="0" lang="en-US" smtClean="0" sz="2400">
                <a:solidFill>
                  <a:schemeClr val="accent1"/>
                </a:solidFill>
              </a:rPr>
              <a:t>mhalber@emory.edu</a:t>
            </a:r>
          </a:p>
          <a:p>
            <a:pPr>
              <a:buNone/>
            </a:pPr>
            <a:r>
              <a:rPr dirty="0" lang="en-US" smtClean="0"/>
              <a:t>(404) 727-2204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39"/>
          <p:cNvSpPr>
            <a:spLocks/>
          </p:cNvSpPr>
          <p:nvPr>
            <p:ph idx="10" sz="half" type="dt"/>
          </p:nvPr>
        </p:nvSpPr>
        <p:spPr/>
      </p:sp>
      <p:sp>
        <p:nvSpPr>
          <p:cNvPr id="40" name="Text Box 40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41" name="Text Box 41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Project Goals: 2004-2007</a:t>
            </a:r>
          </a:p>
        </p:txBody>
      </p:sp>
      <p:sp>
        <p:nvSpPr>
          <p:cNvPr id="42" name="Text Box 42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609600" marL="609600">
              <a:lnSpc>
                <a:spcPct val="90000"/>
              </a:lnSpc>
              <a:buFontTx/>
              <a:buAutoNum type="arabicPeriod"/>
            </a:pPr>
            <a:r>
              <a:rPr dirty="0" lang="en-US" smtClean="0" sz="2600"/>
              <a:t>Conspectus of digital content held by the partner sites  </a:t>
            </a:r>
          </a:p>
          <a:p>
            <a:pPr indent="-609600" marL="609600">
              <a:lnSpc>
                <a:spcPct val="90000"/>
              </a:lnSpc>
              <a:buFontTx/>
              <a:buAutoNum type="arabicPeriod"/>
            </a:pPr>
            <a:r>
              <a:rPr dirty="0" lang="en-US" smtClean="0" sz="2600"/>
              <a:t>Harvested body of the most critical content to be preserved</a:t>
            </a:r>
          </a:p>
          <a:p>
            <a:pPr indent="-609600" marL="609600">
              <a:lnSpc>
                <a:spcPct val="90000"/>
              </a:lnSpc>
              <a:buFontTx/>
              <a:buAutoNum type="arabicPeriod"/>
            </a:pPr>
            <a:r>
              <a:rPr dirty="0" lang="en-US" smtClean="0" sz="2600"/>
              <a:t>Model cooperative agreement for ongoing collaboration</a:t>
            </a:r>
          </a:p>
          <a:p>
            <a:pPr indent="-609600" marL="609600">
              <a:lnSpc>
                <a:spcPct val="90000"/>
              </a:lnSpc>
              <a:buFontTx/>
              <a:buAutoNum type="arabicPeriod"/>
            </a:pPr>
            <a:r>
              <a:rPr dirty="0" lang="en-US" smtClean="0" sz="2600"/>
              <a:t>Distributed preservation network infrastructure for replication based on the LOCKSS software</a:t>
            </a:r>
          </a:p>
          <a:p>
            <a:pPr indent="-609600" marL="609600">
              <a:lnSpc>
                <a:spcPct val="90000"/>
              </a:lnSpc>
              <a:buFontTx/>
              <a:buAutoNum type="arabicPeriod"/>
            </a:pPr>
            <a:endParaRPr dirty="0" lang="en-US" smtClean="0"/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3"/>
          <p:cNvSpPr>
            <a:spLocks/>
          </p:cNvSpPr>
          <p:nvPr>
            <p:ph idx="10" sz="half" type="dt"/>
          </p:nvPr>
        </p:nvSpPr>
        <p:spPr/>
      </p:sp>
      <p:sp>
        <p:nvSpPr>
          <p:cNvPr id="44" name="Text Box 44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45" name="Text Box 45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MetaArchive Network</a:t>
            </a:r>
          </a:p>
        </p:txBody>
      </p:sp>
      <p:pic>
        <p:nvPicPr>
          <p:cNvPr id="46" name="Picture 46"/>
          <p:cNvPicPr>
            <a:picLocks/>
          </p:cNvPicPr>
          <p:nvPr/>
        </p:nvPicPr>
        <p:blipFill>
          <a:blip r:embed="rId3"/>
          <a:stretch/>
        </p:blipFill>
        <p:spPr>
          <a:xfrm>
            <a:off x="2305050" y="1162050"/>
            <a:ext cx="45339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48"/>
          <p:cNvSpPr>
            <a:spLocks/>
          </p:cNvSpPr>
          <p:nvPr>
            <p:ph idx="10" sz="half" type="dt"/>
          </p:nvPr>
        </p:nvSpPr>
        <p:spPr/>
      </p:sp>
      <p:sp>
        <p:nvSpPr>
          <p:cNvPr id="49" name="Text Box 49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50" name="Text Box 50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Key Features of a Secure MetaArchive</a:t>
            </a:r>
          </a:p>
        </p:txBody>
      </p:sp>
      <p:sp>
        <p:nvSpPr>
          <p:cNvPr id="51" name="Text Box 51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A collaboratively maintained archive of archives (a meta-archive) is a new concept to be modeled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Our group advocated seven principal attributes of such a system in the project plan preamble</a:t>
            </a:r>
          </a:p>
          <a:p>
            <a:pPr indent="-342900" marL="342900">
              <a:lnSpc>
                <a:spcPct val="90000"/>
              </a:lnSpc>
            </a:pPr>
            <a:r>
              <a:rPr dirty="0" lang="en-US" smtClean="0" sz="2600"/>
              <a:t>These key features were identified in the planning process that led to the project</a:t>
            </a:r>
          </a:p>
        </p:txBody>
      </p:sp>
    </p:spTree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52"/>
          <p:cNvSpPr>
            <a:spLocks/>
          </p:cNvSpPr>
          <p:nvPr>
            <p:ph idx="10" sz="half" type="dt"/>
          </p:nvPr>
        </p:nvSpPr>
        <p:spPr/>
      </p:sp>
      <p:sp>
        <p:nvSpPr>
          <p:cNvPr id="53" name="Text Box 53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54" name="Text Box 54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pPr indent="0" marL="0"/>
            <a:r>
              <a:rPr dirty="0" lang="en-US" smtClean="0" sz="3800"/>
              <a:t>#1: Distributed Preservation</a:t>
            </a:r>
          </a:p>
        </p:txBody>
      </p:sp>
      <p:sp>
        <p:nvSpPr>
          <p:cNvPr id="55" name="Text Box 55"/>
          <p:cNvSpPr>
            <a:spLocks/>
          </p:cNvSpPr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numCol="1"/>
          <a:lstStyle/>
          <a:p>
            <a:pPr indent="-571500" marL="571500"/>
            <a:r>
              <a:rPr dirty="0" lang="en-US" smtClean="0" sz="2800"/>
              <a:t>Effective preservation succeeds by distributing copies of content in secure, distributed locations over time  </a:t>
            </a:r>
          </a:p>
          <a:p>
            <a:pPr indent="-571500" marL="571500"/>
            <a:r>
              <a:rPr dirty="0" lang="en-US" smtClean="0" sz="2800"/>
              <a:t>This preservation network is based on a leading preservation software package for distributed digital replication (LOCKSS), establishing from the beginning a distributed means of replicated archives</a:t>
            </a:r>
            <a:r>
              <a:rPr dirty="0" lang="en-US" smtClean="0" sz="2600"/>
              <a:t> </a:t>
            </a:r>
          </a:p>
        </p:txBody>
      </p:sp>
    </p:spTree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6"/>
          <p:cNvSpPr>
            <a:spLocks/>
          </p:cNvSpPr>
          <p:nvPr>
            <p:ph idx="10" sz="half" type="dt"/>
          </p:nvPr>
        </p:nvSpPr>
        <p:spPr/>
      </p:sp>
      <p:sp>
        <p:nvSpPr>
          <p:cNvPr id="57" name="Text Box 57"/>
          <p:cNvSpPr>
            <a:spLocks/>
          </p:cNvSpPr>
          <p:nvPr>
            <p:ph idx="11" sz="quarter" type="ftr"/>
          </p:nvPr>
        </p:nvSpPr>
        <p:spPr/>
        <p:txBody>
          <a:bodyPr numCol="1"/>
          <a:lstStyle/>
          <a:p>
            <a:pPr algn="ctr"/>
          </a:p>
        </p:txBody>
      </p:sp>
      <p:sp>
        <p:nvSpPr>
          <p:cNvPr id="58" name="Text Box 58"/>
          <p:cNvSpPr>
            <a:spLocks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</p:spPr>
        <p:txBody>
          <a:bodyPr numCol="1"/>
          <a:lstStyle/>
          <a:p>
            <a:r>
              <a:t>#2: Flexible Organizational Model</a:t>
            </a:r>
          </a:p>
        </p:txBody>
      </p:sp>
      <p:sp>
        <p:nvSpPr>
          <p:cNvPr id="59" name="Text Box 59"/>
          <p:cNvSpPr>
            <a:spLocks/>
          </p:cNvSpPr>
          <p:nvPr>
            <p:ph idx="1" type="body"/>
          </p:nvPr>
        </p:nvSpPr>
        <p:spPr>
          <a:xfrm>
            <a:off x="638175" y="1600200"/>
            <a:ext cx="8048625" cy="4448175"/>
          </a:xfrm>
          <a:prstGeom prst="rect">
            <a:avLst/>
          </a:prstGeom>
        </p:spPr>
        <p:txBody>
          <a:bodyPr numCol="1"/>
          <a:lstStyle/>
          <a:p>
            <a:pPr indent="-571500" marL="571500"/>
            <a:r>
              <a:rPr dirty="0" lang="en-US" smtClean="0" sz="2800"/>
              <a:t>The project has developed a relatively simple and flexible cooperative agreement as a model for other institutions seeking to cooperate for purposes of digital preservation.  </a:t>
            </a:r>
          </a:p>
          <a:p>
            <a:pPr indent="-571500" marL="571500"/>
            <a:r>
              <a:rPr dirty="0" lang="en-US" smtClean="0" sz="2800"/>
              <a:t>Agreement entails minimal overhead, enlist straightforward mechanisms for collaboration, and is widely applicable to many sorts of institutions.</a:t>
            </a:r>
          </a:p>
          <a:p>
            <a:pPr indent="-571500" marL="571500"/>
            <a:r>
              <a:rPr dirty="0" lang="en-US" smtClean="0" sz="2800"/>
              <a:t>Fundamentally, a commitment of institutions to preserve each others’ content</a:t>
            </a:r>
          </a:p>
        </p:txBody>
      </p:sp>
    </p:spTree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9999"/>
      </a:accent4>
      <a:accent5>
        <a:srgbClr val="4C6D4E"/>
      </a:accent5>
      <a:accent6>
        <a:srgbClr val="FFFFFF"/>
      </a:accent6>
      <a:hlink>
        <a:srgbClr val="4C6D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9999"/>
      </a:accent4>
      <a:accent5>
        <a:srgbClr val="4C6D4E"/>
      </a:accent5>
      <a:accent6>
        <a:srgbClr val="FFFFFF"/>
      </a:accent6>
      <a:hlink>
        <a:srgbClr val="4C6D8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2107</Words>
  <Paragraphs>363</Paragraphs>
  <Slides>49</Slides>
  <Notes>49</Notes>
  <TotalTime>0</TotalTime>
  <HiddenSlides>0</HiddenSlides>
  <ScaleCrop>false</ScaleCrop>
  <HyperlinkBase/>
  <HyperlinksChanged>false</HyperlinksChanged>
  <PresentationFormat>On-screen Show</PresentationFormat>
</Properties>
</file>