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63" r:id="rId2"/>
    <p:sldId id="268" r:id="rId3"/>
    <p:sldId id="270" r:id="rId4"/>
    <p:sldId id="271" r:id="rId5"/>
    <p:sldId id="264" r:id="rId6"/>
    <p:sldId id="266" r:id="rId7"/>
    <p:sldId id="265" r:id="rId8"/>
    <p:sldId id="267" r:id="rId9"/>
    <p:sldId id="272" r:id="rId10"/>
    <p:sldId id="280" r:id="rId11"/>
    <p:sldId id="275" r:id="rId12"/>
    <p:sldId id="278" r:id="rId13"/>
    <p:sldId id="276" r:id="rId14"/>
    <p:sldId id="279" r:id="rId15"/>
    <p:sldId id="277" r:id="rId16"/>
    <p:sldId id="259" r:id="rId17"/>
    <p:sldId id="256" r:id="rId18"/>
    <p:sldId id="273" r:id="rId19"/>
    <p:sldId id="258" r:id="rId20"/>
    <p:sldId id="274" r:id="rId21"/>
    <p:sldId id="260" r:id="rId22"/>
    <p:sldId id="261" r:id="rId23"/>
    <p:sldId id="262"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9" d="100"/>
          <a:sy n="79" d="100"/>
        </p:scale>
        <p:origin x="7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3657DB7-EB86-42CC-957E-BD2580C0FC5A}" type="datetimeFigureOut">
              <a:rPr lang="en-US" smtClean="0"/>
              <a:pPr/>
              <a:t>5/25/2012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A375D5-7A26-4C72-94B2-666BE5A07DF2}" type="slidenum">
              <a:rPr lang="en-US" smtClean="0"/>
              <a:pPr/>
              <a:t>‹#›</a:t>
            </a:fld>
            <a:endParaRPr lang="en-US"/>
          </a:p>
        </p:txBody>
      </p:sp>
    </p:spTree>
    <p:extLst>
      <p:ext uri="{BB962C8B-B14F-4D97-AF65-F5344CB8AC3E}">
        <p14:creationId xmlns:p14="http://schemas.microsoft.com/office/powerpoint/2010/main" val="2812009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A2D0607-F4F1-354B-BB79-572F6A0F40F1}" type="datetimeFigureOut">
              <a:rPr lang="en-US" smtClean="0"/>
              <a:pPr/>
              <a:t>5/25/2012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D9D8CA7-FA10-3E4D-9FE7-E1C0A4457958}" type="slidenum">
              <a:rPr lang="en-US" smtClean="0"/>
              <a:pPr/>
              <a:t>‹#›</a:t>
            </a:fld>
            <a:endParaRPr lang="en-US" dirty="0"/>
          </a:p>
        </p:txBody>
      </p:sp>
    </p:spTree>
    <p:extLst>
      <p:ext uri="{BB962C8B-B14F-4D97-AF65-F5344CB8AC3E}">
        <p14:creationId xmlns:p14="http://schemas.microsoft.com/office/powerpoint/2010/main" val="7305983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10</a:t>
            </a:fld>
            <a:endParaRPr lang="en-US" dirty="0"/>
          </a:p>
        </p:txBody>
      </p:sp>
    </p:spTree>
    <p:extLst>
      <p:ext uri="{BB962C8B-B14F-4D97-AF65-F5344CB8AC3E}">
        <p14:creationId xmlns:p14="http://schemas.microsoft.com/office/powerpoint/2010/main" val="4034272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12</a:t>
            </a:fld>
            <a:endParaRPr lang="en-US" dirty="0"/>
          </a:p>
        </p:txBody>
      </p:sp>
    </p:spTree>
    <p:extLst>
      <p:ext uri="{BB962C8B-B14F-4D97-AF65-F5344CB8AC3E}">
        <p14:creationId xmlns:p14="http://schemas.microsoft.com/office/powerpoint/2010/main" val="4034272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14</a:t>
            </a:fld>
            <a:endParaRPr lang="en-US" dirty="0"/>
          </a:p>
        </p:txBody>
      </p:sp>
    </p:spTree>
    <p:extLst>
      <p:ext uri="{BB962C8B-B14F-4D97-AF65-F5344CB8AC3E}">
        <p14:creationId xmlns:p14="http://schemas.microsoft.com/office/powerpoint/2010/main" val="4034272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16</a:t>
            </a:fld>
            <a:endParaRPr lang="en-US" dirty="0"/>
          </a:p>
        </p:txBody>
      </p:sp>
    </p:spTree>
    <p:extLst>
      <p:ext uri="{BB962C8B-B14F-4D97-AF65-F5344CB8AC3E}">
        <p14:creationId xmlns:p14="http://schemas.microsoft.com/office/powerpoint/2010/main" val="4034272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variations of access restrictions. Some are embargoed for a given period of time (e.g. 6 months up to 2 years), others restrict access based on criteria such as whether or not you’re a member of the campus community.</a:t>
            </a:r>
          </a:p>
          <a:p>
            <a:r>
              <a:rPr lang="en-US" baseline="0" dirty="0" smtClean="0"/>
              <a:t>There are a whole host of reasons for restricting access. Examples include concerns regarding publications related to the thesis, patent issues, data sensitivity. We’re looking at the policies of campuses to understand if they are applied consistently and if some common practices may be emerging across universities</a:t>
            </a:r>
          </a:p>
          <a:p>
            <a:r>
              <a:rPr lang="en-US" baseline="0" dirty="0" smtClean="0"/>
              <a:t>Working to understand who makes the decisions about whether or not theses should have access restrictions imposed, who needs to agree to it, who is responsible for enforcing the restrictions, how the theses are released when the terms of the restriction have ended, who gets notified when released and what role, if any, IT organizations have w.r.t. restrictions.</a:t>
            </a:r>
          </a:p>
          <a:p>
            <a:r>
              <a:rPr lang="en-US" baseline="0" dirty="0" smtClean="0"/>
              <a:t>Will also be looking at methods for accessing theses: uri’s (doi, handle) as well as citation methods</a:t>
            </a:r>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18</a:t>
            </a:fld>
            <a:endParaRPr lang="en-US" dirty="0"/>
          </a:p>
        </p:txBody>
      </p:sp>
    </p:spTree>
    <p:extLst>
      <p:ext uri="{BB962C8B-B14F-4D97-AF65-F5344CB8AC3E}">
        <p14:creationId xmlns:p14="http://schemas.microsoft.com/office/powerpoint/2010/main" val="324552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We’d like to give a broad overview of this large scale project, with an emphasis on the guidance documents we’re currently working to create at this stage in the project. But we will briefly discuss future research we will be conducting, and additional deliverables that the project team will be producing. </a:t>
            </a:r>
          </a:p>
        </p:txBody>
      </p:sp>
      <p:sp>
        <p:nvSpPr>
          <p:cNvPr id="4" name="Slide Number Placeholder 3"/>
          <p:cNvSpPr>
            <a:spLocks noGrp="1"/>
          </p:cNvSpPr>
          <p:nvPr>
            <p:ph type="sldNum" sz="quarter" idx="10"/>
          </p:nvPr>
        </p:nvSpPr>
        <p:spPr/>
        <p:txBody>
          <a:bodyPr/>
          <a:lstStyle/>
          <a:p>
            <a:fld id="{3D9D8CA7-FA10-3E4D-9FE7-E1C0A4457958}" type="slidenum">
              <a:rPr lang="en-US" smtClean="0"/>
              <a:pPr/>
              <a:t>2</a:t>
            </a:fld>
            <a:endParaRPr lang="en-US" dirty="0"/>
          </a:p>
        </p:txBody>
      </p:sp>
    </p:spTree>
    <p:extLst>
      <p:ext uri="{BB962C8B-B14F-4D97-AF65-F5344CB8AC3E}">
        <p14:creationId xmlns:p14="http://schemas.microsoft.com/office/powerpoint/2010/main" val="4105434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grad students, copyright is probably the last thing</a:t>
            </a:r>
            <a:r>
              <a:rPr lang="en-US" baseline="0" dirty="0" smtClean="0"/>
              <a:t> on their mind, but can have a significant impact on how their thesis is prepared and what content can legally be used. International research collaborations can also have unforeseen consequences since IP laws vary from one country to the next. Assuming that everything is consistent with US law can be a big mistake.</a:t>
            </a:r>
          </a:p>
          <a:p>
            <a:r>
              <a:rPr lang="en-US" baseline="0" dirty="0" smtClean="0"/>
              <a:t>Knowing who to turn to for advice on copyright and fair use can be confusing. Does the grad studies office provide this? Libraries? Do they consult with the university’s general counsel? Research administration? It’s also key to know who should be advised. Grad students are writing the thesis, but the advisors need to also be aware of these issues. Plagiarism concerns need to be brought to the attention of graduate students. Many may not realize the legal consequences of plagiarism in their thesis.</a:t>
            </a:r>
          </a:p>
          <a:p>
            <a:r>
              <a:rPr lang="en-US" baseline="0" dirty="0" smtClean="0"/>
              <a:t>Institutional policies regarding copyright ownership vary across universities. This guidance document will survey existing policies and practices to understand how institutions treat copyright of student works. If the research was funded with grants, there may also be stipulations regarding the openness of the publications resulting from the research (e.g. NIH,  the Welcome Trust). There will likely be some confusion as well when students are working with publishers to publish their thesis. Making theses available in an open access institutional repository can also raise questions about how copyright is being handled.</a:t>
            </a:r>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20</a:t>
            </a:fld>
            <a:endParaRPr lang="en-US" dirty="0"/>
          </a:p>
        </p:txBody>
      </p:sp>
    </p:spTree>
    <p:extLst>
      <p:ext uri="{BB962C8B-B14F-4D97-AF65-F5344CB8AC3E}">
        <p14:creationId xmlns:p14="http://schemas.microsoft.com/office/powerpoint/2010/main" val="4034272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21</a:t>
            </a:fld>
            <a:endParaRPr lang="en-US" dirty="0"/>
          </a:p>
        </p:txBody>
      </p:sp>
    </p:spTree>
    <p:extLst>
      <p:ext uri="{BB962C8B-B14F-4D97-AF65-F5344CB8AC3E}">
        <p14:creationId xmlns:p14="http://schemas.microsoft.com/office/powerpoint/2010/main" val="40292812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The project is underway,</a:t>
            </a:r>
            <a:r>
              <a:rPr lang="en-US" baseline="0" dirty="0" smtClean="0"/>
              <a:t> with completion scheduled for the end of 2013. The deliverables will include the nine guidance documents we’ve discussed, along with educational materials, workshops, and a suite of software tools to support ETD lifecycle functions. The tools will be developed as modular micro-services. Targeted tools include ETD Format Recognition, PREMIS Metadata Event record-keeping, virus checking and a digital drop box with metadata submission functionality.</a:t>
            </a:r>
          </a:p>
          <a:p>
            <a:pPr defTabSz="465887">
              <a:defRPr/>
            </a:pPr>
            <a:r>
              <a:rPr lang="en-US" baseline="0" dirty="0" smtClean="0"/>
              <a:t>There will be a presentation at the USETDA 2012 conference in Boston on Wednesday, June 13</a:t>
            </a:r>
            <a:r>
              <a:rPr lang="en-US" baseline="30000" dirty="0" smtClean="0"/>
              <a:t>th</a:t>
            </a:r>
            <a:r>
              <a:rPr lang="en-US" baseline="0" dirty="0" smtClean="0"/>
              <a:t>.  The first workshop around the ETD Lifecycle Management project will be held at the 15</a:t>
            </a:r>
            <a:r>
              <a:rPr lang="en-US" baseline="30000" dirty="0" smtClean="0"/>
              <a:t>th</a:t>
            </a:r>
            <a:r>
              <a:rPr lang="en-US" baseline="0" dirty="0" smtClean="0"/>
              <a:t> International Symposium on Electronic Theses and Dissertations in Lima, Peru 12 – 14 September 2012</a:t>
            </a:r>
          </a:p>
          <a:p>
            <a:pPr defTabSz="465887">
              <a:defRPr/>
            </a:pPr>
            <a:r>
              <a:rPr lang="en-US" baseline="0" dirty="0" smtClean="0"/>
              <a:t>Further workshops will be planned to coincide with key conferences that are relevant to the ETD community.</a:t>
            </a:r>
          </a:p>
          <a:p>
            <a:pPr defTabSz="465887">
              <a:defRPr/>
            </a:pPr>
            <a:r>
              <a:rPr lang="en-US" baseline="0" dirty="0" smtClean="0"/>
              <a:t>This work is made possibly by a grant from the Institute of Museum and Library Services.</a:t>
            </a:r>
            <a:endParaRPr lang="en-US" dirty="0" smtClean="0"/>
          </a:p>
          <a:p>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22</a:t>
            </a:fld>
            <a:endParaRPr lang="en-US" dirty="0"/>
          </a:p>
        </p:txBody>
      </p:sp>
    </p:spTree>
    <p:extLst>
      <p:ext uri="{BB962C8B-B14F-4D97-AF65-F5344CB8AC3E}">
        <p14:creationId xmlns:p14="http://schemas.microsoft.com/office/powerpoint/2010/main" val="3352004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IMLS Leadership Grant: Institute of Museum and Library</a:t>
            </a:r>
            <a:r>
              <a:rPr lang="en-US" baseline="0" dirty="0" smtClean="0"/>
              <a:t> Services awarded a</a:t>
            </a:r>
            <a:r>
              <a:rPr lang="en-US" dirty="0" smtClean="0"/>
              <a:t>bout</a:t>
            </a:r>
            <a:r>
              <a:rPr lang="en-US" baseline="0" dirty="0" smtClean="0"/>
              <a:t> a quarter million dollars to </a:t>
            </a:r>
            <a:r>
              <a:rPr lang="en-US" dirty="0" smtClean="0"/>
              <a:t>9</a:t>
            </a:r>
            <a:r>
              <a:rPr lang="en-US" baseline="0" dirty="0" smtClean="0"/>
              <a:t> institutions and libraries to work collaboratively towards our project objective. We are but a small representative sample of the project team, all of whom we will be naming during the presentation and describing their individual roles. Also, we’ll be providing their contact information, if you’re interested in connecting with them.</a:t>
            </a:r>
            <a:endParaRPr lang="en-US" dirty="0" smtClean="0"/>
          </a:p>
          <a:p>
            <a:r>
              <a:rPr lang="en-US" dirty="0" smtClean="0"/>
              <a:t>Project</a:t>
            </a:r>
            <a:r>
              <a:rPr lang="en-US" baseline="0" dirty="0" smtClean="0"/>
              <a:t> Objective: Read slide. And the way we plan to accomplish this is to create Guidance Documents for other institutions who are creating their own repositories for ETDs. </a:t>
            </a:r>
            <a:endParaRPr lang="en-US" dirty="0" smtClean="0"/>
          </a:p>
          <a:p>
            <a:r>
              <a:rPr lang="en-US" dirty="0" smtClean="0"/>
              <a:t>	Guidance Documents:</a:t>
            </a:r>
            <a:r>
              <a:rPr lang="en-US" baseline="0" dirty="0" smtClean="0"/>
              <a:t> Will address areas of special interest identified by ETD program planners, managers, and stakeholders.</a:t>
            </a:r>
          </a:p>
          <a:p>
            <a:r>
              <a:rPr lang="en-US" baseline="0" dirty="0" smtClean="0"/>
              <a:t>	Management Tools: Will develop and disseminate a set of software tools (modular micro-services) to address specific needs in managing ETDs throughout their lifecycle.</a:t>
            </a:r>
          </a:p>
          <a:p>
            <a:r>
              <a:rPr lang="en-US" baseline="0" dirty="0" smtClean="0"/>
              <a:t>	Educational Materials: Will Provide a set of educational materials on the theory and practice of lifecycle management of ETDs.</a:t>
            </a:r>
          </a:p>
          <a:p>
            <a:r>
              <a:rPr lang="en-US" baseline="0" dirty="0" smtClean="0"/>
              <a:t>	Workshop: Education materials will be utilized during a workshop that will be offered in the second year of the project to librarians, institutional leaders, other??</a:t>
            </a:r>
          </a:p>
        </p:txBody>
      </p:sp>
      <p:sp>
        <p:nvSpPr>
          <p:cNvPr id="4" name="Slide Number Placeholder 3"/>
          <p:cNvSpPr>
            <a:spLocks noGrp="1"/>
          </p:cNvSpPr>
          <p:nvPr>
            <p:ph type="sldNum" sz="quarter" idx="10"/>
          </p:nvPr>
        </p:nvSpPr>
        <p:spPr/>
        <p:txBody>
          <a:bodyPr/>
          <a:lstStyle/>
          <a:p>
            <a:fld id="{3D9D8CA7-FA10-3E4D-9FE7-E1C0A4457958}" type="slidenum">
              <a:rPr lang="en-US" smtClean="0"/>
              <a:pPr/>
              <a:t>3</a:t>
            </a:fld>
            <a:endParaRPr lang="en-US" dirty="0"/>
          </a:p>
        </p:txBody>
      </p:sp>
    </p:spTree>
    <p:extLst>
      <p:ext uri="{BB962C8B-B14F-4D97-AF65-F5344CB8AC3E}">
        <p14:creationId xmlns:p14="http://schemas.microsoft.com/office/powerpoint/2010/main" val="3668273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Dean of Libraries</a:t>
            </a:r>
            <a:r>
              <a:rPr lang="en-US" baseline="0" dirty="0" smtClean="0"/>
              <a:t> at UNT</a:t>
            </a:r>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sz="1100" dirty="0">
                <a:solidFill>
                  <a:schemeClr val="tx2"/>
                </a:solidFill>
                <a:latin typeface="Arial"/>
                <a:cs typeface="Arial"/>
              </a:rPr>
              <a:t>Intended as an executive briefing for decision makers, and will clarify the pros and cons of different options</a:t>
            </a:r>
            <a:r>
              <a:rPr lang="en-US" sz="1100" dirty="0" smtClean="0">
                <a:solidFill>
                  <a:schemeClr val="tx2"/>
                </a:solidFill>
                <a:latin typeface="Arial"/>
                <a:cs typeface="Arial"/>
              </a:rPr>
              <a:t>.</a:t>
            </a:r>
          </a:p>
          <a:p>
            <a:pPr defTabSz="465887">
              <a:defRPr/>
            </a:pPr>
            <a:r>
              <a:rPr lang="en-US" sz="1100" dirty="0" smtClean="0">
                <a:solidFill>
                  <a:schemeClr val="tx2"/>
                </a:solidFill>
                <a:latin typeface="Arial"/>
                <a:cs typeface="Arial"/>
              </a:rPr>
              <a:t>Pros</a:t>
            </a:r>
            <a:r>
              <a:rPr lang="en-US" sz="1100" baseline="0" dirty="0" smtClean="0">
                <a:solidFill>
                  <a:schemeClr val="tx2"/>
                </a:solidFill>
                <a:latin typeface="Arial"/>
                <a:cs typeface="Arial"/>
              </a:rPr>
              <a:t> and Cons: </a:t>
            </a:r>
          </a:p>
          <a:p>
            <a:pPr defTabSz="465887">
              <a:defRPr/>
            </a:pPr>
            <a:r>
              <a:rPr lang="en-US" sz="1100" baseline="0" dirty="0" smtClean="0">
                <a:solidFill>
                  <a:schemeClr val="tx2"/>
                </a:solidFill>
                <a:latin typeface="Arial"/>
                <a:cs typeface="Arial"/>
              </a:rPr>
              <a:t>	Restricted or Open Access: Do you want to make your ETDs available only to your institutional members, or expand your audience to the research community at large? Or something in between. Accessibility and copyright must be considered. </a:t>
            </a:r>
          </a:p>
          <a:p>
            <a:pPr defTabSz="465887">
              <a:defRPr/>
            </a:pPr>
            <a:r>
              <a:rPr lang="en-US" sz="1100" baseline="0" dirty="0" smtClean="0">
                <a:solidFill>
                  <a:schemeClr val="tx2"/>
                </a:solidFill>
                <a:latin typeface="Arial"/>
                <a:cs typeface="Arial"/>
              </a:rPr>
              <a:t>	Repository or lease: Do you want to create and sustain your own infrastructure? Or is a commercial service more appropriate? Perhaps the best solution for your institution is to join or create a consortium repository?</a:t>
            </a:r>
          </a:p>
          <a:p>
            <a:pPr defTabSz="465887">
              <a:defRPr/>
            </a:pPr>
            <a:r>
              <a:rPr lang="en-US" sz="1100" baseline="0" dirty="0" smtClean="0">
                <a:solidFill>
                  <a:schemeClr val="tx2"/>
                </a:solidFill>
                <a:latin typeface="Arial"/>
                <a:cs typeface="Arial"/>
              </a:rPr>
              <a:t>	Responsibility: Will the repository fall under the purview of the library? The graduate school? The Research Office? A collaboration between all three?</a:t>
            </a:r>
            <a:endParaRPr lang="en-US" sz="1100" dirty="0">
              <a:solidFill>
                <a:schemeClr val="tx2"/>
              </a:solidFill>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6</a:t>
            </a:fld>
            <a:endParaRPr lang="en-US" dirty="0"/>
          </a:p>
        </p:txBody>
      </p:sp>
    </p:spTree>
    <p:extLst>
      <p:ext uri="{BB962C8B-B14F-4D97-AF65-F5344CB8AC3E}">
        <p14:creationId xmlns:p14="http://schemas.microsoft.com/office/powerpoint/2010/main" val="3919846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Lucy is the Indiana State University Digital Repository Librarian</a:t>
            </a:r>
            <a:endParaRPr lang="en-US" dirty="0"/>
          </a:p>
        </p:txBody>
      </p:sp>
      <p:sp>
        <p:nvSpPr>
          <p:cNvPr id="4" name="Slide Number Placeholder 3"/>
          <p:cNvSpPr>
            <a:spLocks noGrp="1"/>
          </p:cNvSpPr>
          <p:nvPr>
            <p:ph type="sldNum" sz="quarter" idx="10"/>
          </p:nvPr>
        </p:nvSpPr>
        <p:spPr/>
        <p:txBody>
          <a:bodyPr/>
          <a:lstStyle/>
          <a:p>
            <a:fld id="{3D9D8CA7-FA10-3E4D-9FE7-E1C0A445795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to act as a guideline for identifying potential stakeholders relating to an ETD project and for understanding their functions in general at different management phases. </a:t>
            </a:r>
          </a:p>
          <a:p>
            <a:r>
              <a:rPr lang="en-US" dirty="0" smtClean="0"/>
              <a:t>	Internal Stakeholders: Institution Administration, Graduate Schools, Libraries, Office of Information Technology</a:t>
            </a:r>
          </a:p>
          <a:p>
            <a:r>
              <a:rPr lang="en-US" dirty="0" smtClean="0"/>
              <a:t>	External Stakeholders: Commercial Vendors/Publishers, NDLTD, ETD Consortia, Access harvesters/Facilitators, Digital Preservation</a:t>
            </a:r>
          </a:p>
          <a:p>
            <a:r>
              <a:rPr lang="en-US" dirty="0" smtClean="0"/>
              <a:t>Roles and Responsibilities: Of these different stakeholder groups</a:t>
            </a:r>
          </a:p>
          <a:p>
            <a:r>
              <a:rPr lang="en-US" dirty="0" smtClean="0"/>
              <a:t>	Program Planning: Responsible for initiating and advocating</a:t>
            </a:r>
            <a:r>
              <a:rPr lang="en-US" baseline="0" dirty="0" smtClean="0"/>
              <a:t> </a:t>
            </a:r>
            <a:r>
              <a:rPr lang="en-US" dirty="0" smtClean="0"/>
              <a:t>the program, the administrative aspect (divide responsibility, determine budgets,</a:t>
            </a:r>
            <a:r>
              <a:rPr lang="en-US" baseline="0" dirty="0" smtClean="0"/>
              <a:t> create standards. </a:t>
            </a:r>
          </a:p>
          <a:p>
            <a:r>
              <a:rPr lang="en-US" baseline="0" dirty="0" smtClean="0"/>
              <a:t>	Implementation: After the plan is created, you then need to find/create the content. The graduate students, the faculty, the graduate schools all have a role to submit ETDS, review them, and create institutional policies pertaining to them. Tech support is needed for infrastructure creation, ingestion, training and support. </a:t>
            </a:r>
          </a:p>
          <a:p>
            <a:r>
              <a:rPr lang="en-US" baseline="0" dirty="0" smtClean="0"/>
              <a:t>	Assessment: Once a infrastructure, workflow, a repository, a policy—all of these things are created—they will need to be assessed and refined. And the stakeholders will need to establish methods of assessment and implement changes.</a:t>
            </a:r>
            <a:endParaRPr lang="en-US" dirty="0" smtClean="0"/>
          </a:p>
        </p:txBody>
      </p:sp>
      <p:sp>
        <p:nvSpPr>
          <p:cNvPr id="4" name="Slide Number Placeholder 3"/>
          <p:cNvSpPr>
            <a:spLocks noGrp="1"/>
          </p:cNvSpPr>
          <p:nvPr>
            <p:ph type="sldNum" sz="quarter" idx="10"/>
          </p:nvPr>
        </p:nvSpPr>
        <p:spPr/>
        <p:txBody>
          <a:bodyPr/>
          <a:lstStyle/>
          <a:p>
            <a:fld id="{3D9D8CA7-FA10-3E4D-9FE7-E1C0A4457958}" type="slidenum">
              <a:rPr lang="en-US" smtClean="0"/>
              <a:pPr/>
              <a:t>8</a:t>
            </a:fld>
            <a:endParaRPr lang="en-US" dirty="0"/>
          </a:p>
        </p:txBody>
      </p:sp>
    </p:spTree>
    <p:extLst>
      <p:ext uri="{BB962C8B-B14F-4D97-AF65-F5344CB8AC3E}">
        <p14:creationId xmlns:p14="http://schemas.microsoft.com/office/powerpoint/2010/main" val="2728424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9D8CA7-FA10-3E4D-9FE7-E1C0A445795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5/25/2012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5/25/2012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5/25/2012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5/25/2012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5/25/2012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5/25/2012</a:t>
            </a:fld>
            <a:endParaRPr lang="en-US" dirty="0"/>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dirty="0"/>
          </a:p>
        </p:txBody>
      </p:sp>
      <p:sp>
        <p:nvSpPr>
          <p:cNvPr id="12" name="Footer Placeholder 11"/>
          <p:cNvSpPr>
            <a:spLocks noGrp="1"/>
          </p:cNvSpPr>
          <p:nvPr>
            <p:ph type="ftr" sz="quarter" idx="17"/>
          </p:nvPr>
        </p:nvSpPr>
        <p:spPr/>
        <p:txBody>
          <a:bodyPr rtlCol="0"/>
          <a:lstStyle/>
          <a:p>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5/25/2012</a:t>
            </a:fld>
            <a:endParaRPr lang="en-US" dirty="0"/>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dirty="0"/>
          </a:p>
        </p:txBody>
      </p:sp>
      <p:sp>
        <p:nvSpPr>
          <p:cNvPr id="14" name="Footer Placeholder 13"/>
          <p:cNvSpPr>
            <a:spLocks noGrp="1"/>
          </p:cNvSpPr>
          <p:nvPr>
            <p:ph type="ftr" sz="quarter" idx="17"/>
          </p:nvPr>
        </p:nvSpPr>
        <p:spPr/>
        <p:txBody>
          <a:bodyPr rtlCol="0"/>
          <a:lstStyle/>
          <a:p>
            <a:endParaRPr kumimoji="0"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endParaRPr kumimoji="0" lang="en-US"/>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5/25/2012</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5/25/2012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5/25/2012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endParaRPr kumimoji="0" lang="en-US"/>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5/25/2012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5/25/2012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bill.donovan@bc.edu"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Daniel.Alemneh@unt.ed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gailmac@vt.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ghenry@rice.edu"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6.png"/><Relationship Id="rId7" Type="http://schemas.openxmlformats.org/officeDocument/2006/relationships/image" Target="../media/image18.gif"/><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hyperlink" Target="http://www.etd2012.edu.pe" TargetMode="External"/><Relationship Id="rId5" Type="http://schemas.openxmlformats.org/officeDocument/2006/relationships/hyperlink" Target="http://www.usetda.org/" TargetMode="External"/><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3" Type="http://schemas.openxmlformats.org/officeDocument/2006/relationships/hyperlink" Target="mailto:Martin.Halbert@unt.edu" TargetMode="External"/><Relationship Id="rId7" Type="http://schemas.openxmlformats.org/officeDocument/2006/relationships/hyperlink" Target="http://metaarchive.org/imls/index.php/Main_Pag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Shannon.Stark@unt.edu" TargetMode="External"/><Relationship Id="rId5" Type="http://schemas.openxmlformats.org/officeDocument/2006/relationships/hyperlink" Target="mailto:matt.schultz@metaarchive.org" TargetMode="External"/><Relationship Id="rId4" Type="http://schemas.openxmlformats.org/officeDocument/2006/relationships/hyperlink" Target="mailto:katherine.skinner@metaarchive.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mailto:martin.halbert@unt.edu"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xiaocan.wang@indstate.edu"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hany@u.library.arizona.edu"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24263" y="1961147"/>
            <a:ext cx="7214937" cy="1918619"/>
          </a:xfrm>
        </p:spPr>
        <p:txBody>
          <a:bodyPr>
            <a:normAutofit fontScale="90000"/>
          </a:bodyPr>
          <a:lstStyle/>
          <a:p>
            <a:pPr algn="r"/>
            <a:r>
              <a:rPr lang="en-US" b="1" cap="small" dirty="0" smtClean="0"/>
              <a:t>Toward a Collaborative </a:t>
            </a:r>
            <a:r>
              <a:rPr lang="en-US" b="1" cap="small" dirty="0"/>
              <a:t>A</a:t>
            </a:r>
            <a:r>
              <a:rPr lang="en-US" b="1" cap="small" dirty="0" smtClean="0"/>
              <a:t>pproach to Stakeholders’ Involvement in ETDs </a:t>
            </a:r>
            <a:r>
              <a:rPr lang="en-US" b="1" cap="small" dirty="0"/>
              <a:t>C</a:t>
            </a:r>
            <a:r>
              <a:rPr lang="en-US" b="1" cap="small" dirty="0" smtClean="0"/>
              <a:t>uration</a:t>
            </a:r>
            <a:endParaRPr lang="en-US" b="1" cap="small" dirty="0"/>
          </a:p>
        </p:txBody>
      </p:sp>
      <p:sp>
        <p:nvSpPr>
          <p:cNvPr id="5" name="Subtitle 4"/>
          <p:cNvSpPr>
            <a:spLocks noGrp="1"/>
          </p:cNvSpPr>
          <p:nvPr>
            <p:ph type="subTitle" idx="1"/>
          </p:nvPr>
        </p:nvSpPr>
        <p:spPr/>
        <p:txBody>
          <a:bodyPr>
            <a:noAutofit/>
          </a:bodyPr>
          <a:lstStyle/>
          <a:p>
            <a:pPr>
              <a:spcBef>
                <a:spcPts val="0"/>
              </a:spcBef>
            </a:pPr>
            <a:r>
              <a:rPr lang="en-US" sz="2400" dirty="0" smtClean="0"/>
              <a:t>Presenters: Daniel Gelaw Alemneh, </a:t>
            </a:r>
          </a:p>
          <a:p>
            <a:pPr>
              <a:spcBef>
                <a:spcPts val="0"/>
              </a:spcBef>
            </a:pPr>
            <a:r>
              <a:rPr lang="en-US" sz="2400" dirty="0" smtClean="0"/>
              <a:t>	        Geneva Henry, &amp; Shannon Stark</a:t>
            </a:r>
            <a:endParaRPr lang="en-US" sz="2400" dirty="0"/>
          </a:p>
        </p:txBody>
      </p:sp>
      <p:sp>
        <p:nvSpPr>
          <p:cNvPr id="6" name="TextBox 5"/>
          <p:cNvSpPr txBox="1"/>
          <p:nvPr/>
        </p:nvSpPr>
        <p:spPr>
          <a:xfrm>
            <a:off x="180474" y="637674"/>
            <a:ext cx="8887326" cy="769441"/>
          </a:xfrm>
          <a:prstGeom prst="rect">
            <a:avLst/>
          </a:prstGeom>
          <a:noFill/>
        </p:spPr>
        <p:txBody>
          <a:bodyPr wrap="square" rtlCol="0">
            <a:spAutoFit/>
          </a:bodyPr>
          <a:lstStyle/>
          <a:p>
            <a:pPr algn="r"/>
            <a:r>
              <a:rPr lang="en-US" sz="4400" b="1" cap="small" dirty="0">
                <a:solidFill>
                  <a:srgbClr val="D5EDF4"/>
                </a:solidFill>
                <a:ea typeface="+mj-ea"/>
                <a:cs typeface="+mj-cs"/>
              </a:rPr>
              <a:t>Lifecycle Management of ETDs: </a:t>
            </a:r>
            <a:endParaRPr lang="en-US" b="1" cap="small" dirty="0"/>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 y="6026496"/>
            <a:ext cx="2362202" cy="831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534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smtClean="0"/>
              <a:t>Collecting Usage Metrics &amp; Demonstrations of Value for ETD Programs</a:t>
            </a:r>
            <a:endParaRPr lang="en-US" sz="3200" dirty="0"/>
          </a:p>
        </p:txBody>
      </p:sp>
      <p:sp>
        <p:nvSpPr>
          <p:cNvPr id="15" name="Content Placeholder 14"/>
          <p:cNvSpPr>
            <a:spLocks noGrp="1"/>
          </p:cNvSpPr>
          <p:nvPr>
            <p:ph sz="quarter" idx="1"/>
          </p:nvPr>
        </p:nvSpPr>
        <p:spPr>
          <a:xfrm>
            <a:off x="1967912" y="1624249"/>
            <a:ext cx="7013275" cy="5103511"/>
          </a:xfrm>
        </p:spPr>
        <p:txBody>
          <a:bodyPr>
            <a:normAutofit lnSpcReduction="10000"/>
          </a:bodyPr>
          <a:lstStyle/>
          <a:p>
            <a:r>
              <a:rPr lang="en-US" sz="3200" dirty="0" smtClean="0"/>
              <a:t>Collecting Usage Metrics</a:t>
            </a:r>
          </a:p>
          <a:p>
            <a:pPr lvl="1"/>
            <a:r>
              <a:rPr lang="en-US" sz="2400" dirty="0" smtClean="0"/>
              <a:t>Quantitative approaches</a:t>
            </a:r>
          </a:p>
          <a:p>
            <a:pPr lvl="1"/>
            <a:r>
              <a:rPr lang="en-US" sz="2400" dirty="0" smtClean="0"/>
              <a:t>Qualitative approaches</a:t>
            </a:r>
            <a:endParaRPr lang="en-US" sz="2400" dirty="0"/>
          </a:p>
          <a:p>
            <a:r>
              <a:rPr lang="en-US" sz="3200" dirty="0" smtClean="0"/>
              <a:t>Demonstrating ETD value in terms of:</a:t>
            </a:r>
          </a:p>
          <a:p>
            <a:pPr lvl="1"/>
            <a:r>
              <a:rPr lang="en-US" sz="2400" dirty="0" smtClean="0"/>
              <a:t>Benefits to </a:t>
            </a:r>
            <a:r>
              <a:rPr lang="en-US" sz="2400" dirty="0"/>
              <a:t>s</a:t>
            </a:r>
            <a:r>
              <a:rPr lang="en-US" sz="2400" dirty="0" smtClean="0"/>
              <a:t>cholarly communications </a:t>
            </a:r>
          </a:p>
          <a:p>
            <a:pPr lvl="1"/>
            <a:r>
              <a:rPr lang="en-US" sz="2400" dirty="0" smtClean="0"/>
              <a:t>Benefits to university</a:t>
            </a:r>
          </a:p>
          <a:p>
            <a:pPr lvl="1"/>
            <a:r>
              <a:rPr lang="en-US" sz="2400" dirty="0" smtClean="0"/>
              <a:t>Benefits to students</a:t>
            </a:r>
          </a:p>
          <a:p>
            <a:r>
              <a:rPr lang="en-US" sz="3200" dirty="0" smtClean="0"/>
              <a:t>Evaluation and use of data</a:t>
            </a:r>
          </a:p>
          <a:p>
            <a:pPr lvl="1"/>
            <a:r>
              <a:rPr lang="en-US" sz="2400" dirty="0" smtClean="0"/>
              <a:t>Analysis and interpretation of statistics</a:t>
            </a:r>
          </a:p>
          <a:p>
            <a:pPr lvl="1"/>
            <a:r>
              <a:rPr lang="en-US" sz="2400" dirty="0" smtClean="0"/>
              <a:t>Comparisons with other collections (licensed, open access, etc.)</a:t>
            </a:r>
            <a:endParaRPr lang="en-US" sz="1500" dirty="0" smtClean="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85487" y="3609473"/>
            <a:ext cx="140811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430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smtClean="0"/>
              <a:t>Steering Committee Chair: </a:t>
            </a:r>
            <a:r>
              <a:rPr lang="en-US" dirty="0"/>
              <a:t>Bill Donovan</a:t>
            </a:r>
          </a:p>
          <a:p>
            <a:pPr algn="ctr"/>
            <a:r>
              <a:rPr lang="en-US" dirty="0" smtClean="0">
                <a:hlinkClick r:id="rId3"/>
              </a:rPr>
              <a:t>bill.donovan@bc.edu</a:t>
            </a:r>
            <a:r>
              <a:rPr lang="en-US" dirty="0" smtClean="0"/>
              <a:t>  </a:t>
            </a:r>
            <a:endParaRPr lang="en-US" dirty="0"/>
          </a:p>
        </p:txBody>
      </p:sp>
      <p:sp>
        <p:nvSpPr>
          <p:cNvPr id="2" name="Title 1"/>
          <p:cNvSpPr>
            <a:spLocks noGrp="1"/>
          </p:cNvSpPr>
          <p:nvPr>
            <p:ph type="title"/>
          </p:nvPr>
        </p:nvSpPr>
        <p:spPr/>
        <p:txBody>
          <a:bodyPr>
            <a:normAutofit fontScale="90000"/>
          </a:bodyPr>
          <a:lstStyle/>
          <a:p>
            <a:pPr algn="ctr"/>
            <a:r>
              <a:rPr lang="en-US" sz="3600" dirty="0"/>
              <a:t>Formats, Complex Content Objects, and Format Migration Scenarios for </a:t>
            </a:r>
            <a:r>
              <a:rPr lang="en-US" sz="3600" dirty="0" smtClean="0"/>
              <a:t>ETDs</a:t>
            </a:r>
            <a:endParaRPr lang="en-US" dirty="0"/>
          </a:p>
        </p:txBody>
      </p:sp>
    </p:spTree>
    <p:extLst>
      <p:ext uri="{BB962C8B-B14F-4D97-AF65-F5344CB8AC3E}">
        <p14:creationId xmlns:p14="http://schemas.microsoft.com/office/powerpoint/2010/main" val="50687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smtClean="0"/>
              <a:t>Formats, Complex Content Objects, and Format Migration Scenarios for ETDs</a:t>
            </a:r>
            <a:endParaRPr lang="en-US" sz="3200" dirty="0"/>
          </a:p>
        </p:txBody>
      </p:sp>
      <p:sp>
        <p:nvSpPr>
          <p:cNvPr id="15" name="Content Placeholder 14"/>
          <p:cNvSpPr>
            <a:spLocks noGrp="1"/>
          </p:cNvSpPr>
          <p:nvPr>
            <p:ph sz="quarter" idx="1"/>
          </p:nvPr>
        </p:nvSpPr>
        <p:spPr>
          <a:xfrm>
            <a:off x="1749725" y="1622408"/>
            <a:ext cx="7013275" cy="5103511"/>
          </a:xfrm>
        </p:spPr>
        <p:txBody>
          <a:bodyPr>
            <a:normAutofit fontScale="85000" lnSpcReduction="20000"/>
          </a:bodyPr>
          <a:lstStyle/>
          <a:p>
            <a:r>
              <a:rPr lang="en-US" sz="3500" dirty="0" smtClean="0"/>
              <a:t>ETD Formats issues and considerations</a:t>
            </a:r>
          </a:p>
          <a:p>
            <a:pPr lvl="1"/>
            <a:r>
              <a:rPr lang="en-US" sz="2000" dirty="0"/>
              <a:t>Complex multimedia content objects</a:t>
            </a:r>
          </a:p>
          <a:p>
            <a:pPr lvl="1"/>
            <a:r>
              <a:rPr lang="en-US" sz="2000" dirty="0"/>
              <a:t>Metadata</a:t>
            </a:r>
          </a:p>
          <a:p>
            <a:pPr lvl="1"/>
            <a:r>
              <a:rPr lang="en-US" sz="2000" dirty="0"/>
              <a:t>Hyperlinks</a:t>
            </a:r>
          </a:p>
          <a:p>
            <a:pPr lvl="1"/>
            <a:r>
              <a:rPr lang="en-US" sz="2000" dirty="0"/>
              <a:t>Research </a:t>
            </a:r>
            <a:r>
              <a:rPr lang="en-US" sz="2000" dirty="0" smtClean="0"/>
              <a:t>data</a:t>
            </a:r>
          </a:p>
          <a:p>
            <a:r>
              <a:rPr lang="en-US" sz="3500" dirty="0"/>
              <a:t>Guidance for what format to be used </a:t>
            </a:r>
            <a:endParaRPr lang="en-US" sz="3500" dirty="0" smtClean="0"/>
          </a:p>
          <a:p>
            <a:pPr lvl="1"/>
            <a:r>
              <a:rPr lang="en-US" sz="2200" dirty="0" smtClean="0"/>
              <a:t>Text</a:t>
            </a:r>
          </a:p>
          <a:p>
            <a:pPr lvl="1"/>
            <a:r>
              <a:rPr lang="en-US" sz="2200" dirty="0" smtClean="0"/>
              <a:t>Images</a:t>
            </a:r>
          </a:p>
          <a:p>
            <a:pPr lvl="1"/>
            <a:r>
              <a:rPr lang="en-US" sz="2200" dirty="0" smtClean="0"/>
              <a:t>Audio</a:t>
            </a:r>
          </a:p>
          <a:p>
            <a:pPr lvl="1"/>
            <a:r>
              <a:rPr lang="en-US" sz="2200" dirty="0" smtClean="0"/>
              <a:t>Video</a:t>
            </a:r>
          </a:p>
          <a:p>
            <a:pPr lvl="1"/>
            <a:r>
              <a:rPr lang="en-US" sz="2200" dirty="0" smtClean="0"/>
              <a:t>Others</a:t>
            </a:r>
          </a:p>
          <a:p>
            <a:r>
              <a:rPr lang="en-US" sz="3500" dirty="0" smtClean="0"/>
              <a:t>Format migration scenarios</a:t>
            </a:r>
          </a:p>
          <a:p>
            <a:pPr lvl="1"/>
            <a:r>
              <a:rPr lang="en-US" sz="2200" dirty="0" smtClean="0"/>
              <a:t>Versioning</a:t>
            </a:r>
          </a:p>
          <a:p>
            <a:pPr lvl="1"/>
            <a:r>
              <a:rPr lang="en-US" sz="2200" dirty="0" smtClean="0"/>
              <a:t>Fixity checking</a:t>
            </a:r>
          </a:p>
          <a:p>
            <a:pPr lvl="1"/>
            <a:r>
              <a:rPr lang="en-US" sz="2200" dirty="0" smtClean="0"/>
              <a:t>Migration from one repository or system to another</a:t>
            </a: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4221" y="3381039"/>
            <a:ext cx="1725613"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4399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203158" y="2743200"/>
            <a:ext cx="7291555" cy="1673225"/>
          </a:xfrm>
        </p:spPr>
        <p:txBody>
          <a:bodyPr/>
          <a:lstStyle/>
          <a:p>
            <a:pPr algn="ctr"/>
            <a:r>
              <a:rPr lang="en-US" dirty="0" smtClean="0"/>
              <a:t>Steering Committee Chair: </a:t>
            </a:r>
            <a:r>
              <a:rPr lang="en-US" dirty="0"/>
              <a:t>Daniel </a:t>
            </a:r>
            <a:r>
              <a:rPr lang="en-US" dirty="0" smtClean="0"/>
              <a:t>Gelaw Alemneh</a:t>
            </a:r>
            <a:endParaRPr lang="en-US" dirty="0"/>
          </a:p>
          <a:p>
            <a:pPr algn="ctr"/>
            <a:r>
              <a:rPr lang="en-US" dirty="0" smtClean="0">
                <a:hlinkClick r:id="rId3"/>
              </a:rPr>
              <a:t>Daniel.Alemneh@unt.edu</a:t>
            </a:r>
            <a:r>
              <a:rPr lang="en-US" dirty="0" smtClean="0"/>
              <a:t>   </a:t>
            </a:r>
            <a:endParaRPr lang="en-US" dirty="0"/>
          </a:p>
        </p:txBody>
      </p:sp>
      <p:sp>
        <p:nvSpPr>
          <p:cNvPr id="2" name="Title 1"/>
          <p:cNvSpPr>
            <a:spLocks noGrp="1"/>
          </p:cNvSpPr>
          <p:nvPr>
            <p:ph type="title"/>
          </p:nvPr>
        </p:nvSpPr>
        <p:spPr/>
        <p:txBody>
          <a:bodyPr>
            <a:normAutofit fontScale="90000"/>
          </a:bodyPr>
          <a:lstStyle/>
          <a:p>
            <a:pPr algn="ctr"/>
            <a:r>
              <a:rPr lang="en-US" sz="3600" dirty="0" smtClean="0"/>
              <a:t>Metadata </a:t>
            </a:r>
            <a:r>
              <a:rPr lang="en-US" sz="3600" dirty="0"/>
              <a:t>&amp; Lifecycle Event Record-Keeping for ETDs</a:t>
            </a:r>
            <a:endParaRPr lang="en-US" dirty="0"/>
          </a:p>
        </p:txBody>
      </p:sp>
    </p:spTree>
    <p:extLst>
      <p:ext uri="{BB962C8B-B14F-4D97-AF65-F5344CB8AC3E}">
        <p14:creationId xmlns:p14="http://schemas.microsoft.com/office/powerpoint/2010/main" val="2155276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smtClean="0"/>
              <a:t>Metadata &amp; Lifecycle Event Record-Keeping for ETDs</a:t>
            </a:r>
            <a:endParaRPr lang="en-US" sz="3200" dirty="0"/>
          </a:p>
        </p:txBody>
      </p:sp>
      <p:sp>
        <p:nvSpPr>
          <p:cNvPr id="15" name="Content Placeholder 14"/>
          <p:cNvSpPr>
            <a:spLocks noGrp="1"/>
          </p:cNvSpPr>
          <p:nvPr>
            <p:ph sz="quarter" idx="1"/>
          </p:nvPr>
        </p:nvSpPr>
        <p:spPr>
          <a:xfrm>
            <a:off x="1967912" y="1537388"/>
            <a:ext cx="7013275" cy="5320612"/>
          </a:xfrm>
        </p:spPr>
        <p:txBody>
          <a:bodyPr>
            <a:normAutofit/>
          </a:bodyPr>
          <a:lstStyle/>
          <a:p>
            <a:r>
              <a:rPr lang="en-US" sz="3200" dirty="0" smtClean="0"/>
              <a:t>Overview of ETDs practices</a:t>
            </a:r>
          </a:p>
          <a:p>
            <a:pPr lvl="1"/>
            <a:r>
              <a:rPr lang="en-US" sz="2000" dirty="0" smtClean="0"/>
              <a:t>Repository platforms , tools, standards, and guidelines</a:t>
            </a:r>
          </a:p>
          <a:p>
            <a:r>
              <a:rPr lang="en-US" sz="3100" dirty="0" smtClean="0"/>
              <a:t>Metadata for ETDs lifecycle management</a:t>
            </a:r>
          </a:p>
          <a:p>
            <a:pPr lvl="1"/>
            <a:r>
              <a:rPr lang="en-US" sz="2000" dirty="0" smtClean="0"/>
              <a:t>Supporting Graduate students </a:t>
            </a:r>
            <a:r>
              <a:rPr lang="en-US" sz="2000" dirty="0" smtClean="0"/>
              <a:t>(</a:t>
            </a:r>
            <a:r>
              <a:rPr lang="en-US" sz="2000" dirty="0" smtClean="0"/>
              <a:t>restriction, embargoes)</a:t>
            </a:r>
          </a:p>
          <a:p>
            <a:pPr lvl="1"/>
            <a:r>
              <a:rPr lang="en-US" sz="2000" dirty="0"/>
              <a:t>Supporting Graduate </a:t>
            </a:r>
            <a:r>
              <a:rPr lang="en-US" sz="2000" dirty="0" smtClean="0"/>
              <a:t>Schools </a:t>
            </a:r>
            <a:r>
              <a:rPr lang="en-US" sz="2000" dirty="0" smtClean="0"/>
              <a:t>(submission requirements) </a:t>
            </a:r>
            <a:endParaRPr lang="en-US" sz="2000" dirty="0" smtClean="0"/>
          </a:p>
          <a:p>
            <a:pPr lvl="1"/>
            <a:r>
              <a:rPr lang="en-US" sz="2000" dirty="0" smtClean="0"/>
              <a:t>Facilitating access, use</a:t>
            </a:r>
            <a:r>
              <a:rPr lang="en-US" sz="2000" dirty="0"/>
              <a:t>, reuse, copyright </a:t>
            </a:r>
            <a:r>
              <a:rPr lang="en-US" sz="2000" dirty="0" smtClean="0"/>
              <a:t>management, and preservations activities</a:t>
            </a:r>
          </a:p>
          <a:p>
            <a:r>
              <a:rPr lang="en-US" sz="3200" dirty="0" smtClean="0"/>
              <a:t>Issues and considerations </a:t>
            </a:r>
          </a:p>
          <a:p>
            <a:pPr lvl="1"/>
            <a:r>
              <a:rPr lang="en-US" sz="2000" dirty="0" smtClean="0"/>
              <a:t>What information need to be captured? When?</a:t>
            </a:r>
          </a:p>
          <a:p>
            <a:pPr lvl="1"/>
            <a:r>
              <a:rPr lang="en-US" sz="2000" dirty="0" smtClean="0"/>
              <a:t>Who creates metadata?</a:t>
            </a:r>
          </a:p>
          <a:p>
            <a:pPr lvl="1"/>
            <a:r>
              <a:rPr lang="en-US" sz="2000" dirty="0" smtClean="0"/>
              <a:t>Quality assurance mechanisms</a:t>
            </a:r>
          </a:p>
        </p:txBody>
      </p:sp>
      <p:pic>
        <p:nvPicPr>
          <p:cNvPr id="4098"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2599" y="3377072"/>
            <a:ext cx="1865313"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6363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smtClean="0"/>
              <a:t>Steering Committee Chair: </a:t>
            </a:r>
            <a:r>
              <a:rPr lang="en-US" dirty="0"/>
              <a:t>Gail McMillan </a:t>
            </a:r>
            <a:r>
              <a:rPr lang="en-US" dirty="0" smtClean="0">
                <a:hlinkClick r:id="rId3"/>
              </a:rPr>
              <a:t>gailmac@vt.edu</a:t>
            </a:r>
            <a:r>
              <a:rPr lang="en-US" dirty="0" smtClean="0"/>
              <a:t>  </a:t>
            </a:r>
            <a:endParaRPr lang="en-US" dirty="0"/>
          </a:p>
          <a:p>
            <a:pPr algn="ctr"/>
            <a:r>
              <a:rPr lang="en-US" dirty="0" smtClean="0"/>
              <a:t>   </a:t>
            </a:r>
            <a:endParaRPr lang="en-US" dirty="0"/>
          </a:p>
        </p:txBody>
      </p:sp>
      <p:sp>
        <p:nvSpPr>
          <p:cNvPr id="2" name="Title 1"/>
          <p:cNvSpPr>
            <a:spLocks noGrp="1"/>
          </p:cNvSpPr>
          <p:nvPr>
            <p:ph type="title"/>
          </p:nvPr>
        </p:nvSpPr>
        <p:spPr/>
        <p:txBody>
          <a:bodyPr>
            <a:normAutofit fontScale="90000"/>
          </a:bodyPr>
          <a:lstStyle/>
          <a:p>
            <a:pPr algn="ctr"/>
            <a:r>
              <a:rPr lang="en-US" sz="3600" dirty="0"/>
              <a:t>ETD Program Cost Estimation and Planning</a:t>
            </a:r>
            <a:endParaRPr lang="en-US" dirty="0"/>
          </a:p>
        </p:txBody>
      </p:sp>
    </p:spTree>
    <p:extLst>
      <p:ext uri="{BB962C8B-B14F-4D97-AF65-F5344CB8AC3E}">
        <p14:creationId xmlns:p14="http://schemas.microsoft.com/office/powerpoint/2010/main" val="3530371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ETD Program Cost Estimation and Planning</a:t>
            </a:r>
            <a:endParaRPr lang="en-US" sz="3200" dirty="0"/>
          </a:p>
        </p:txBody>
      </p:sp>
      <p:sp>
        <p:nvSpPr>
          <p:cNvPr id="15" name="Content Placeholder 14"/>
          <p:cNvSpPr>
            <a:spLocks noGrp="1"/>
          </p:cNvSpPr>
          <p:nvPr>
            <p:ph sz="quarter" idx="1"/>
          </p:nvPr>
        </p:nvSpPr>
        <p:spPr>
          <a:xfrm>
            <a:off x="1419726" y="1624249"/>
            <a:ext cx="7724274" cy="5103511"/>
          </a:xfrm>
        </p:spPr>
        <p:txBody>
          <a:bodyPr>
            <a:normAutofit/>
          </a:bodyPr>
          <a:lstStyle/>
          <a:p>
            <a:r>
              <a:rPr lang="en-US" sz="2700" dirty="0" smtClean="0"/>
              <a:t>Overview of the </a:t>
            </a:r>
            <a:r>
              <a:rPr lang="en-US" sz="2700" dirty="0"/>
              <a:t>costs of the entire life cycle </a:t>
            </a:r>
            <a:r>
              <a:rPr lang="en-US" sz="2700" dirty="0" smtClean="0"/>
              <a:t>of ETDs</a:t>
            </a:r>
          </a:p>
          <a:p>
            <a:pPr lvl="1"/>
            <a:r>
              <a:rPr lang="en-US" sz="2000" dirty="0" smtClean="0"/>
              <a:t> cost components </a:t>
            </a:r>
            <a:r>
              <a:rPr lang="en-US" sz="2000" dirty="0" smtClean="0"/>
              <a:t>in </a:t>
            </a:r>
            <a:r>
              <a:rPr lang="en-US" sz="2000" dirty="0" smtClean="0"/>
              <a:t>the initial (i.e., set up) stages of operation, </a:t>
            </a:r>
          </a:p>
          <a:p>
            <a:pPr lvl="1"/>
            <a:r>
              <a:rPr lang="en-US" sz="2000" dirty="0" smtClean="0"/>
              <a:t>during the early stages of development over a yearly time frame</a:t>
            </a:r>
          </a:p>
          <a:p>
            <a:r>
              <a:rPr lang="en-US" sz="2800" dirty="0" smtClean="0"/>
              <a:t>Context and </a:t>
            </a:r>
            <a:r>
              <a:rPr lang="en-US" sz="2800" dirty="0"/>
              <a:t> costs associated </a:t>
            </a:r>
            <a:r>
              <a:rPr lang="en-US" sz="2800" dirty="0" smtClean="0"/>
              <a:t>with the full range of ETD initiatives</a:t>
            </a:r>
          </a:p>
          <a:p>
            <a:pPr lvl="1"/>
            <a:r>
              <a:rPr lang="en-US" sz="2000" dirty="0" smtClean="0"/>
              <a:t>born digital vs. digitization of analog</a:t>
            </a:r>
          </a:p>
          <a:p>
            <a:pPr lvl="1"/>
            <a:r>
              <a:rPr lang="en-US" sz="2000" dirty="0"/>
              <a:t>new </a:t>
            </a:r>
            <a:r>
              <a:rPr lang="en-US" sz="2000" dirty="0" smtClean="0"/>
              <a:t>(i.e. initial set </a:t>
            </a:r>
            <a:r>
              <a:rPr lang="en-US" sz="2000" dirty="0"/>
              <a:t>up) </a:t>
            </a:r>
            <a:r>
              <a:rPr lang="en-US" sz="2000" dirty="0" smtClean="0"/>
              <a:t>vs. an existing initiative,</a:t>
            </a:r>
          </a:p>
          <a:p>
            <a:pPr lvl="1"/>
            <a:r>
              <a:rPr lang="en-US" sz="2000" dirty="0" smtClean="0"/>
              <a:t>university-wide vs. a single university unit strategy.</a:t>
            </a:r>
          </a:p>
          <a:p>
            <a:r>
              <a:rPr lang="en-US" sz="2800" dirty="0" smtClean="0"/>
              <a:t>Anticipated Expenses</a:t>
            </a:r>
          </a:p>
          <a:p>
            <a:pPr lvl="1"/>
            <a:r>
              <a:rPr lang="en-US" sz="2000" dirty="0"/>
              <a:t>Putting the process (submission, approval, access: SOP) in </a:t>
            </a:r>
            <a:r>
              <a:rPr lang="en-US" sz="2000" dirty="0" smtClean="0"/>
              <a:t>place</a:t>
            </a:r>
          </a:p>
          <a:p>
            <a:pPr lvl="1"/>
            <a:r>
              <a:rPr lang="en-US" sz="2000" dirty="0" smtClean="0"/>
              <a:t>Maintenance for ensuring the long-term access</a:t>
            </a: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6512" y="3428205"/>
            <a:ext cx="1146175" cy="133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658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smtClean="0"/>
              <a:t>Steering Committee Chair: Geneva Henry</a:t>
            </a:r>
          </a:p>
          <a:p>
            <a:pPr algn="ctr"/>
            <a:r>
              <a:rPr lang="en-US" dirty="0" smtClean="0">
                <a:hlinkClick r:id="rId3"/>
              </a:rPr>
              <a:t>ghenry@rice.edu</a:t>
            </a: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Access Levels and Embargoes</a:t>
            </a:r>
            <a:br>
              <a:rPr lang="en-US" dirty="0" smtClean="0"/>
            </a:br>
            <a:endParaRPr lang="en-US" dirty="0"/>
          </a:p>
        </p:txBody>
      </p:sp>
    </p:spTree>
    <p:extLst>
      <p:ext uri="{BB962C8B-B14F-4D97-AF65-F5344CB8AC3E}">
        <p14:creationId xmlns:p14="http://schemas.microsoft.com/office/powerpoint/2010/main" val="1435968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Access Levels and Embargoes</a:t>
            </a:r>
            <a:endParaRPr lang="en-US" dirty="0"/>
          </a:p>
        </p:txBody>
      </p:sp>
      <p:sp>
        <p:nvSpPr>
          <p:cNvPr id="7" name="Content Placeholder 6"/>
          <p:cNvSpPr>
            <a:spLocks noGrp="1"/>
          </p:cNvSpPr>
          <p:nvPr>
            <p:ph sz="quarter" idx="1"/>
          </p:nvPr>
        </p:nvSpPr>
        <p:spPr>
          <a:xfrm>
            <a:off x="609599" y="1628397"/>
            <a:ext cx="6836612" cy="5054538"/>
          </a:xfrm>
        </p:spPr>
        <p:txBody>
          <a:bodyPr>
            <a:normAutofit fontScale="92500" lnSpcReduction="20000"/>
          </a:bodyPr>
          <a:lstStyle/>
          <a:p>
            <a:r>
              <a:rPr lang="en-US" dirty="0" smtClean="0"/>
              <a:t>What are access restrictions for ETDs?</a:t>
            </a:r>
          </a:p>
          <a:p>
            <a:pPr lvl="1"/>
            <a:r>
              <a:rPr lang="en-US" dirty="0" smtClean="0"/>
              <a:t>Embargoes</a:t>
            </a:r>
          </a:p>
          <a:p>
            <a:pPr lvl="1"/>
            <a:r>
              <a:rPr lang="en-US" dirty="0" smtClean="0"/>
              <a:t>Restricted access based on permissions</a:t>
            </a:r>
          </a:p>
          <a:p>
            <a:r>
              <a:rPr lang="en-US" dirty="0" smtClean="0"/>
              <a:t>Why restrict access?</a:t>
            </a:r>
          </a:p>
          <a:p>
            <a:pPr lvl="1"/>
            <a:r>
              <a:rPr lang="en-US" dirty="0" smtClean="0"/>
              <a:t>A multitude of reasons given</a:t>
            </a:r>
          </a:p>
          <a:p>
            <a:pPr lvl="1"/>
            <a:r>
              <a:rPr lang="en-US" dirty="0" smtClean="0"/>
              <a:t>Need to understand policies and consistency in applying them</a:t>
            </a:r>
          </a:p>
          <a:p>
            <a:r>
              <a:rPr lang="en-US" dirty="0" smtClean="0"/>
              <a:t>How are access restriction decisions made and enforced?</a:t>
            </a:r>
          </a:p>
          <a:p>
            <a:pPr lvl="1"/>
            <a:r>
              <a:rPr lang="en-US" dirty="0" smtClean="0"/>
              <a:t>Look at whether or not decisions are on a case-by-case basis or based on general policy</a:t>
            </a:r>
          </a:p>
          <a:p>
            <a:pPr lvl="1"/>
            <a:r>
              <a:rPr lang="en-US" dirty="0" smtClean="0"/>
              <a:t>Understand how enforcement occurs and what notification, if any, there is upon release</a:t>
            </a:r>
          </a:p>
        </p:txBody>
      </p:sp>
      <p:pic>
        <p:nvPicPr>
          <p:cNvPr id="10" name="Content Placeholder 9" descr="lock.png"/>
          <p:cNvPicPr>
            <a:picLocks noGrp="1" noChangeAspect="1"/>
          </p:cNvPicPr>
          <p:nvPr>
            <p:ph sz="quarter" idx="2"/>
          </p:nvPr>
        </p:nvPicPr>
        <p:blipFill>
          <a:blip r:embed="rId3" cstate="email">
            <a:extLst>
              <a:ext uri="{28A0092B-C50C-407E-A947-70E740481C1C}">
                <a14:useLocalDpi xmlns:a14="http://schemas.microsoft.com/office/drawing/2010/main" val="0"/>
              </a:ext>
            </a:extLst>
          </a:blip>
          <a:srcRect l="7500" r="7500"/>
          <a:stretch>
            <a:fillRect/>
          </a:stretch>
        </p:blipFill>
        <p:spPr>
          <a:xfrm>
            <a:off x="7239436" y="2418410"/>
            <a:ext cx="1710721" cy="2012613"/>
          </a:xfrm>
        </p:spPr>
      </p:pic>
    </p:spTree>
    <p:extLst>
      <p:ext uri="{BB962C8B-B14F-4D97-AF65-F5344CB8AC3E}">
        <p14:creationId xmlns:p14="http://schemas.microsoft.com/office/powerpoint/2010/main" val="2176955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smtClean="0"/>
              <a:t>Steering Committee Chair: Patricia Hswe</a:t>
            </a:r>
          </a:p>
          <a:p>
            <a:pPr algn="ctr"/>
            <a:r>
              <a:rPr lang="en-US" dirty="0" smtClean="0"/>
              <a:t>phswe@psu.edu</a:t>
            </a:r>
            <a:endParaRPr lang="en-US" dirty="0"/>
          </a:p>
        </p:txBody>
      </p:sp>
      <p:sp>
        <p:nvSpPr>
          <p:cNvPr id="5" name="Title 4"/>
          <p:cNvSpPr>
            <a:spLocks noGrp="1"/>
          </p:cNvSpPr>
          <p:nvPr>
            <p:ph type="title"/>
          </p:nvPr>
        </p:nvSpPr>
        <p:spPr/>
        <p:txBody>
          <a:bodyPr>
            <a:normAutofit/>
          </a:bodyPr>
          <a:lstStyle/>
          <a:p>
            <a:r>
              <a:rPr lang="en-US" dirty="0" smtClean="0"/>
              <a:t>Copyright Issues and Fair Use</a:t>
            </a:r>
            <a:endParaRPr lang="en-US" dirty="0"/>
          </a:p>
        </p:txBody>
      </p:sp>
    </p:spTree>
    <p:extLst>
      <p:ext uri="{BB962C8B-B14F-4D97-AF65-F5344CB8AC3E}">
        <p14:creationId xmlns:p14="http://schemas.microsoft.com/office/powerpoint/2010/main" val="3750895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612648" y="1600199"/>
            <a:ext cx="8153400" cy="5005137"/>
          </a:xfrm>
        </p:spPr>
        <p:txBody>
          <a:bodyPr>
            <a:normAutofit fontScale="77500" lnSpcReduction="20000"/>
          </a:bodyPr>
          <a:lstStyle/>
          <a:p>
            <a:r>
              <a:rPr lang="en-US" dirty="0"/>
              <a:t>Introduction and Project Overview</a:t>
            </a:r>
          </a:p>
          <a:p>
            <a:r>
              <a:rPr lang="en-US" dirty="0"/>
              <a:t>Guidance Documents Overview</a:t>
            </a:r>
          </a:p>
          <a:p>
            <a:pPr lvl="1"/>
            <a:r>
              <a:rPr lang="en-US" dirty="0" smtClean="0"/>
              <a:t>Guide to Options for ETD Programs</a:t>
            </a:r>
          </a:p>
          <a:p>
            <a:pPr lvl="1"/>
            <a:r>
              <a:rPr lang="en-US" dirty="0" smtClean="0"/>
              <a:t>Guidelines </a:t>
            </a:r>
            <a:r>
              <a:rPr lang="en-US" dirty="0"/>
              <a:t>for Implementing ETD Programs - Roles &amp; Responsibilities</a:t>
            </a:r>
          </a:p>
          <a:p>
            <a:pPr lvl="1"/>
            <a:r>
              <a:rPr lang="en-US" dirty="0" smtClean="0"/>
              <a:t>Guidelines </a:t>
            </a:r>
            <a:r>
              <a:rPr lang="en-US" dirty="0"/>
              <a:t>for Collecting Usage Metrics &amp; Demonstrations of Value for ETD Programs</a:t>
            </a:r>
          </a:p>
          <a:p>
            <a:pPr lvl="1"/>
            <a:r>
              <a:rPr lang="en-US" dirty="0"/>
              <a:t>Overview of Formats, Complex Content Objects, and Format Migration Scenarios for ETDs</a:t>
            </a:r>
          </a:p>
          <a:p>
            <a:pPr lvl="1"/>
            <a:r>
              <a:rPr lang="en-US" dirty="0"/>
              <a:t>Overview of PREMIS Metadata &amp; Lifecycle Event Record-Keeping for ETDs</a:t>
            </a:r>
          </a:p>
          <a:p>
            <a:pPr lvl="1"/>
            <a:r>
              <a:rPr lang="en-US" dirty="0"/>
              <a:t>Guide to ETD Program Cost Estimation and Planning </a:t>
            </a:r>
          </a:p>
          <a:p>
            <a:pPr lvl="1"/>
            <a:r>
              <a:rPr lang="en-US" dirty="0" smtClean="0"/>
              <a:t>Briefing </a:t>
            </a:r>
            <a:r>
              <a:rPr lang="en-US" dirty="0"/>
              <a:t>on Access Levels and Embargoes of ETDs </a:t>
            </a:r>
          </a:p>
          <a:p>
            <a:pPr lvl="1"/>
            <a:r>
              <a:rPr lang="en-US" dirty="0"/>
              <a:t>Briefing on ETD Copyright Issues and Fair Use</a:t>
            </a:r>
          </a:p>
          <a:p>
            <a:r>
              <a:rPr lang="en-US" dirty="0"/>
              <a:t>Summary and Future Plans</a:t>
            </a:r>
          </a:p>
          <a:p>
            <a:endParaRPr lang="en-US" dirty="0"/>
          </a:p>
        </p:txBody>
      </p:sp>
    </p:spTree>
    <p:extLst>
      <p:ext uri="{BB962C8B-B14F-4D97-AF65-F5344CB8AC3E}">
        <p14:creationId xmlns:p14="http://schemas.microsoft.com/office/powerpoint/2010/main" val="1175227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480px-LuMaxArt_Gold_Guys_With_Creative_Commons_Symbo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869164"/>
            <a:ext cx="2171378" cy="2171378"/>
          </a:xfrm>
          <a:prstGeom prst="rect">
            <a:avLst/>
          </a:prstGeom>
        </p:spPr>
      </p:pic>
      <p:sp>
        <p:nvSpPr>
          <p:cNvPr id="4" name="Title 3"/>
          <p:cNvSpPr>
            <a:spLocks noGrp="1"/>
          </p:cNvSpPr>
          <p:nvPr>
            <p:ph type="title"/>
          </p:nvPr>
        </p:nvSpPr>
        <p:spPr/>
        <p:txBody>
          <a:bodyPr/>
          <a:lstStyle/>
          <a:p>
            <a:r>
              <a:rPr lang="en-US" dirty="0" smtClean="0"/>
              <a:t>Copyright Issues and Fair Use</a:t>
            </a:r>
            <a:endParaRPr lang="en-US" dirty="0"/>
          </a:p>
        </p:txBody>
      </p:sp>
      <p:sp>
        <p:nvSpPr>
          <p:cNvPr id="15" name="Content Placeholder 14"/>
          <p:cNvSpPr>
            <a:spLocks noGrp="1"/>
          </p:cNvSpPr>
          <p:nvPr>
            <p:ph sz="quarter" idx="1"/>
          </p:nvPr>
        </p:nvSpPr>
        <p:spPr>
          <a:xfrm>
            <a:off x="1967912" y="1624249"/>
            <a:ext cx="7013275" cy="5103511"/>
          </a:xfrm>
        </p:spPr>
        <p:txBody>
          <a:bodyPr>
            <a:normAutofit fontScale="77500" lnSpcReduction="20000"/>
          </a:bodyPr>
          <a:lstStyle/>
          <a:p>
            <a:r>
              <a:rPr lang="en-US" sz="3200" dirty="0" smtClean="0"/>
              <a:t>Overview of ETD copyright and fair use</a:t>
            </a:r>
          </a:p>
          <a:p>
            <a:pPr lvl="1"/>
            <a:r>
              <a:rPr lang="en-US" sz="2800" dirty="0" smtClean="0"/>
              <a:t>What can be copyrighted and what is not copyright protected?</a:t>
            </a:r>
          </a:p>
          <a:p>
            <a:pPr lvl="1"/>
            <a:r>
              <a:rPr lang="en-US" sz="2800" dirty="0" smtClean="0"/>
              <a:t>International copyright considerations</a:t>
            </a:r>
          </a:p>
          <a:p>
            <a:r>
              <a:rPr lang="en-US" sz="3200" dirty="0" smtClean="0"/>
              <a:t>Who provides copyright and fair use guidance?</a:t>
            </a:r>
          </a:p>
          <a:p>
            <a:pPr lvl="1"/>
            <a:r>
              <a:rPr lang="en-US" sz="2800" dirty="0" smtClean="0"/>
              <a:t>Graduate students need to know who to consult with on these issues</a:t>
            </a:r>
          </a:p>
          <a:p>
            <a:pPr lvl="1"/>
            <a:r>
              <a:rPr lang="en-US" sz="2800" dirty="0" smtClean="0"/>
              <a:t>Is the guidance for students, their advisors?</a:t>
            </a:r>
          </a:p>
          <a:p>
            <a:r>
              <a:rPr lang="en-US" sz="3200" dirty="0" smtClean="0"/>
              <a:t>What are the institution’s policies regarding intellectual property rights?</a:t>
            </a:r>
          </a:p>
          <a:p>
            <a:pPr lvl="1"/>
            <a:r>
              <a:rPr lang="en-US" sz="2800" dirty="0" smtClean="0"/>
              <a:t>Do student’s own their copyright or does the university?</a:t>
            </a:r>
          </a:p>
          <a:p>
            <a:pPr lvl="1"/>
            <a:r>
              <a:rPr lang="en-US" sz="2800" dirty="0" smtClean="0"/>
              <a:t>Are there funder mandates impacting the copyright? Publisher concerns?</a:t>
            </a:r>
          </a:p>
        </p:txBody>
      </p:sp>
      <p:pic>
        <p:nvPicPr>
          <p:cNvPr id="14" name="Picture 13" descr="copyright-symbol.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81382" y="1969254"/>
            <a:ext cx="1346752" cy="1340018"/>
          </a:xfrm>
          <a:prstGeom prst="rect">
            <a:avLst/>
          </a:prstGeom>
        </p:spPr>
      </p:pic>
    </p:spTree>
    <p:extLst>
      <p:ext uri="{BB962C8B-B14F-4D97-AF65-F5344CB8AC3E}">
        <p14:creationId xmlns:p14="http://schemas.microsoft.com/office/powerpoint/2010/main" val="3320184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 and Directions</a:t>
            </a:r>
            <a:endParaRPr lang="en-US" dirty="0"/>
          </a:p>
        </p:txBody>
      </p:sp>
      <p:pic>
        <p:nvPicPr>
          <p:cNvPr id="7" name="Picture 6"/>
          <p:cNvPicPr>
            <a:picLocks noChangeAspect="1"/>
          </p:cNvPicPr>
          <p:nvPr/>
        </p:nvPicPr>
        <p:blipFill>
          <a:blip r:embed="rId3" cstate="print"/>
          <a:stretch>
            <a:fillRect/>
          </a:stretch>
        </p:blipFill>
        <p:spPr>
          <a:xfrm>
            <a:off x="2987600" y="3135982"/>
            <a:ext cx="3193160" cy="3352818"/>
          </a:xfrm>
          <a:prstGeom prst="rect">
            <a:avLst/>
          </a:prstGeom>
        </p:spPr>
      </p:pic>
    </p:spTree>
    <p:extLst>
      <p:ext uri="{BB962C8B-B14F-4D97-AF65-F5344CB8AC3E}">
        <p14:creationId xmlns:p14="http://schemas.microsoft.com/office/powerpoint/2010/main" val="2444370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202567" y="1752600"/>
            <a:ext cx="1600200" cy="4343400"/>
          </a:xfrm>
        </p:spPr>
        <p:txBody>
          <a:bodyPr/>
          <a:lstStyle/>
          <a:p>
            <a:r>
              <a:rPr lang="en-US" dirty="0" smtClean="0"/>
              <a:t>  </a:t>
            </a:r>
            <a:endParaRPr lang="en-US" dirty="0"/>
          </a:p>
        </p:txBody>
      </p:sp>
      <p:sp>
        <p:nvSpPr>
          <p:cNvPr id="4" name="Title 3"/>
          <p:cNvSpPr>
            <a:spLocks noGrp="1"/>
          </p:cNvSpPr>
          <p:nvPr>
            <p:ph type="title"/>
          </p:nvPr>
        </p:nvSpPr>
        <p:spPr/>
        <p:txBody>
          <a:bodyPr/>
          <a:lstStyle/>
          <a:p>
            <a:r>
              <a:rPr lang="en-US" dirty="0" smtClean="0"/>
              <a:t>Summary</a:t>
            </a:r>
            <a:endParaRPr lang="en-US" dirty="0"/>
          </a:p>
        </p:txBody>
      </p:sp>
      <p:pic>
        <p:nvPicPr>
          <p:cNvPr id="7" name="Picture 6" descr="USETD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2567" y="3217324"/>
            <a:ext cx="4069283" cy="640112"/>
          </a:xfrm>
          <a:prstGeom prst="rect">
            <a:avLst/>
          </a:prstGeom>
        </p:spPr>
      </p:pic>
      <p:pic>
        <p:nvPicPr>
          <p:cNvPr id="8" name="Picture 7" descr="EducopiaLogo.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02567" y="1976062"/>
            <a:ext cx="1600200" cy="1038122"/>
          </a:xfrm>
          <a:prstGeom prst="rect">
            <a:avLst/>
          </a:prstGeom>
        </p:spPr>
      </p:pic>
      <p:sp>
        <p:nvSpPr>
          <p:cNvPr id="5" name="Content Placeholder 4"/>
          <p:cNvSpPr>
            <a:spLocks noGrp="1"/>
          </p:cNvSpPr>
          <p:nvPr>
            <p:ph sz="quarter" idx="1"/>
          </p:nvPr>
        </p:nvSpPr>
        <p:spPr>
          <a:xfrm>
            <a:off x="1802767" y="1519951"/>
            <a:ext cx="7341233" cy="5338049"/>
          </a:xfrm>
        </p:spPr>
        <p:txBody>
          <a:bodyPr>
            <a:normAutofit fontScale="92500" lnSpcReduction="10000"/>
          </a:bodyPr>
          <a:lstStyle/>
          <a:p>
            <a:r>
              <a:rPr lang="en-US" dirty="0" smtClean="0"/>
              <a:t>Project completion scheduled for end of 2013</a:t>
            </a:r>
          </a:p>
          <a:p>
            <a:pPr lvl="1"/>
            <a:r>
              <a:rPr lang="en-US" dirty="0" smtClean="0"/>
              <a:t>Nine guidance documents will be produced</a:t>
            </a:r>
          </a:p>
          <a:p>
            <a:pPr lvl="1"/>
            <a:r>
              <a:rPr lang="en-US" dirty="0" smtClean="0"/>
              <a:t>Educational Materials and Workshops</a:t>
            </a:r>
          </a:p>
          <a:p>
            <a:pPr lvl="1"/>
            <a:r>
              <a:rPr lang="en-US" dirty="0" smtClean="0"/>
              <a:t>Software tools for Lifecycle Management</a:t>
            </a:r>
            <a:endParaRPr lang="en-US" dirty="0"/>
          </a:p>
          <a:p>
            <a:r>
              <a:rPr lang="en-US" dirty="0" smtClean="0"/>
              <a:t>Presentation at USETDA conference in Boston </a:t>
            </a:r>
            <a:r>
              <a:rPr lang="en-US" dirty="0"/>
              <a:t>in June: </a:t>
            </a:r>
            <a:r>
              <a:rPr lang="en-US" dirty="0">
                <a:hlinkClick r:id="rId5"/>
              </a:rPr>
              <a:t>http://www.usetda.org</a:t>
            </a:r>
            <a:r>
              <a:rPr lang="en-US" dirty="0" smtClean="0">
                <a:hlinkClick r:id="rId5"/>
              </a:rPr>
              <a:t>/</a:t>
            </a:r>
            <a:endParaRPr lang="en-US" dirty="0" smtClean="0"/>
          </a:p>
          <a:p>
            <a:r>
              <a:rPr lang="en-US" dirty="0" smtClean="0"/>
              <a:t>Workshop at International ETD conference in Lima, Peru in September</a:t>
            </a:r>
            <a:r>
              <a:rPr lang="en-US" dirty="0"/>
              <a:t>: </a:t>
            </a:r>
            <a:r>
              <a:rPr lang="en-US" dirty="0">
                <a:hlinkClick r:id="rId6"/>
              </a:rPr>
              <a:t>http://www.etd2012.</a:t>
            </a:r>
            <a:r>
              <a:rPr lang="en-US" dirty="0" smtClean="0">
                <a:hlinkClick r:id="rId6"/>
              </a:rPr>
              <a:t>edu.pe</a:t>
            </a:r>
            <a:endParaRPr lang="en-US" dirty="0" smtClean="0"/>
          </a:p>
          <a:p>
            <a:r>
              <a:rPr lang="en-US" dirty="0" smtClean="0"/>
              <a:t>Training materials will be available in 2013, including workshop syllabi, training handouts and exercises and PowerPoint presentations</a:t>
            </a:r>
          </a:p>
        </p:txBody>
      </p:sp>
      <p:pic>
        <p:nvPicPr>
          <p:cNvPr id="9" name="Picture 8" descr="ETDPerulogo.gif"/>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378948" y="3857436"/>
            <a:ext cx="1235497" cy="1155501"/>
          </a:xfrm>
          <a:prstGeom prst="rect">
            <a:avLst/>
          </a:prstGeom>
        </p:spPr>
      </p:pic>
      <p:pic>
        <p:nvPicPr>
          <p:cNvPr id="11" name="Picture 10" descr="IMLSlogo.jp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2567" y="5350119"/>
            <a:ext cx="1600200" cy="654627"/>
          </a:xfrm>
          <a:prstGeom prst="rect">
            <a:avLst/>
          </a:prstGeom>
        </p:spPr>
      </p:pic>
    </p:spTree>
    <p:extLst>
      <p:ext uri="{BB962C8B-B14F-4D97-AF65-F5344CB8AC3E}">
        <p14:creationId xmlns:p14="http://schemas.microsoft.com/office/powerpoint/2010/main" val="2313942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Project Contacts</a:t>
            </a:r>
            <a:endParaRPr lang="en-US" dirty="0"/>
          </a:p>
        </p:txBody>
      </p:sp>
      <p:sp>
        <p:nvSpPr>
          <p:cNvPr id="2" name="Content Placeholder 1"/>
          <p:cNvSpPr>
            <a:spLocks noGrp="1"/>
          </p:cNvSpPr>
          <p:nvPr>
            <p:ph sz="quarter" idx="1"/>
          </p:nvPr>
        </p:nvSpPr>
        <p:spPr>
          <a:xfrm>
            <a:off x="612649" y="1600199"/>
            <a:ext cx="7763657" cy="5087003"/>
          </a:xfrm>
        </p:spPr>
        <p:txBody>
          <a:bodyPr>
            <a:normAutofit fontScale="92500" lnSpcReduction="20000"/>
          </a:bodyPr>
          <a:lstStyle/>
          <a:p>
            <a:r>
              <a:rPr lang="en-US" dirty="0" smtClean="0"/>
              <a:t>PI: Dr. Martin </a:t>
            </a:r>
            <a:r>
              <a:rPr lang="en-US" dirty="0" err="1" smtClean="0"/>
              <a:t>Halbert</a:t>
            </a:r>
            <a:r>
              <a:rPr lang="en-US" dirty="0" smtClean="0"/>
              <a:t>           </a:t>
            </a:r>
            <a:r>
              <a:rPr lang="en-US" dirty="0" smtClean="0">
                <a:hlinkClick r:id="rId3"/>
              </a:rPr>
              <a:t>Martin.Halbert@unt.edu</a:t>
            </a:r>
            <a:endParaRPr lang="en-US" dirty="0" smtClean="0"/>
          </a:p>
          <a:p>
            <a:endParaRPr lang="en-US" sz="2100" dirty="0"/>
          </a:p>
          <a:p>
            <a:r>
              <a:rPr lang="en-US" dirty="0" smtClean="0"/>
              <a:t>Co-PI: Katherine Skinner </a:t>
            </a:r>
            <a:r>
              <a:rPr lang="en-US" dirty="0" smtClean="0">
                <a:hlinkClick r:id="rId4"/>
              </a:rPr>
              <a:t>katherine.skinner@metaarchive.org</a:t>
            </a:r>
            <a:endParaRPr lang="en-US" dirty="0" smtClean="0"/>
          </a:p>
          <a:p>
            <a:endParaRPr lang="en-US" sz="2100" dirty="0"/>
          </a:p>
          <a:p>
            <a:r>
              <a:rPr lang="en-US" dirty="0" smtClean="0"/>
              <a:t>Project Manager: Matt Schultz </a:t>
            </a:r>
            <a:r>
              <a:rPr lang="en-US" dirty="0" smtClean="0">
                <a:hlinkClick r:id="rId5"/>
              </a:rPr>
              <a:t>matt.schultz@metaarchive.org</a:t>
            </a:r>
            <a:endParaRPr lang="en-US" dirty="0" smtClean="0"/>
          </a:p>
          <a:p>
            <a:endParaRPr lang="en-US" sz="2100" dirty="0"/>
          </a:p>
          <a:p>
            <a:r>
              <a:rPr lang="en-US" dirty="0" smtClean="0"/>
              <a:t>Assistant Coordinator: Shannon Stark </a:t>
            </a:r>
            <a:r>
              <a:rPr lang="en-US" dirty="0" smtClean="0">
                <a:hlinkClick r:id="rId6"/>
              </a:rPr>
              <a:t>Shannon.Stark@unt.edu</a:t>
            </a:r>
            <a:endParaRPr lang="en-US" dirty="0"/>
          </a:p>
          <a:p>
            <a:endParaRPr lang="en-US" sz="2100" dirty="0" smtClean="0"/>
          </a:p>
          <a:p>
            <a:r>
              <a:rPr lang="en-US" dirty="0"/>
              <a:t>Project Wiki: </a:t>
            </a:r>
            <a:r>
              <a:rPr lang="en-US" dirty="0">
                <a:hlinkClick r:id="rId7"/>
              </a:rPr>
              <a:t>http://metaarchive.org/imls/index.php/</a:t>
            </a:r>
            <a:r>
              <a:rPr lang="en-US" dirty="0" smtClean="0">
                <a:hlinkClick r:id="rId7"/>
              </a:rPr>
              <a:t>Main_Page</a:t>
            </a:r>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val="2401417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a:t>
            </a:r>
            <a:endParaRPr lang="en-US" dirty="0"/>
          </a:p>
        </p:txBody>
      </p:sp>
      <p:sp>
        <p:nvSpPr>
          <p:cNvPr id="3" name="Content Placeholder 2"/>
          <p:cNvSpPr>
            <a:spLocks noGrp="1"/>
          </p:cNvSpPr>
          <p:nvPr>
            <p:ph sz="quarter" idx="1"/>
          </p:nvPr>
        </p:nvSpPr>
        <p:spPr>
          <a:xfrm>
            <a:off x="612648" y="1600200"/>
            <a:ext cx="8153400" cy="5137484"/>
          </a:xfrm>
        </p:spPr>
        <p:txBody>
          <a:bodyPr>
            <a:normAutofit fontScale="92500"/>
          </a:bodyPr>
          <a:lstStyle/>
          <a:p>
            <a:r>
              <a:rPr lang="en-US" dirty="0" smtClean="0"/>
              <a:t>Project Name: Lifecycle Management of ETDs</a:t>
            </a:r>
          </a:p>
          <a:p>
            <a:r>
              <a:rPr lang="en-US" dirty="0" smtClean="0"/>
              <a:t>IMLS National Leadership Grant</a:t>
            </a:r>
          </a:p>
          <a:p>
            <a:pPr lvl="1"/>
            <a:r>
              <a:rPr lang="en-US" dirty="0" smtClean="0"/>
              <a:t>Duration: October 2011 – September 2013</a:t>
            </a:r>
          </a:p>
          <a:p>
            <a:r>
              <a:rPr lang="en-US" dirty="0" smtClean="0"/>
              <a:t>Project Objective</a:t>
            </a:r>
          </a:p>
          <a:p>
            <a:pPr lvl="1"/>
            <a:r>
              <a:rPr lang="en-US" dirty="0" smtClean="0"/>
              <a:t>To promote best curatorial practices and to increase the capacity of academic libraries to reliably preserve ETDs</a:t>
            </a:r>
          </a:p>
          <a:p>
            <a:r>
              <a:rPr lang="en-US" dirty="0" smtClean="0"/>
              <a:t>Deliverables</a:t>
            </a:r>
          </a:p>
          <a:p>
            <a:pPr lvl="1"/>
            <a:r>
              <a:rPr lang="en-US" dirty="0" smtClean="0"/>
              <a:t>Guidance Documents for Lifecycle Management of ETDs</a:t>
            </a:r>
          </a:p>
          <a:p>
            <a:pPr lvl="1"/>
            <a:r>
              <a:rPr lang="en-US" dirty="0" smtClean="0"/>
              <a:t>Lifecycle Management Tools</a:t>
            </a:r>
          </a:p>
          <a:p>
            <a:pPr lvl="1"/>
            <a:r>
              <a:rPr lang="en-US" dirty="0" smtClean="0"/>
              <a:t>Educational Materials</a:t>
            </a:r>
          </a:p>
          <a:p>
            <a:pPr lvl="1"/>
            <a:r>
              <a:rPr lang="en-US" dirty="0" smtClean="0"/>
              <a:t>Workshop</a:t>
            </a:r>
            <a:endParaRPr lang="en-US" dirty="0"/>
          </a:p>
        </p:txBody>
      </p:sp>
      <p:pic>
        <p:nvPicPr>
          <p:cNvPr id="4"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921488" y="0"/>
            <a:ext cx="3013002" cy="1203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764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4000" dirty="0" smtClean="0"/>
              <a:t>Guidance Documents</a:t>
            </a:r>
            <a:endParaRPr lang="en-US" sz="40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5977" y="107032"/>
            <a:ext cx="6752223" cy="4447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53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a:t>Steering Committee Chair: </a:t>
            </a:r>
            <a:r>
              <a:rPr lang="en-US" dirty="0" smtClean="0"/>
              <a:t>Martin Halbert</a:t>
            </a:r>
            <a:endParaRPr lang="en-US" dirty="0"/>
          </a:p>
          <a:p>
            <a:pPr algn="ctr"/>
            <a:r>
              <a:rPr lang="en-US" dirty="0" smtClean="0">
                <a:hlinkClick r:id="rId3"/>
              </a:rPr>
              <a:t>martin.halbert@unt.edu</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Options for ETD Programs</a:t>
            </a:r>
            <a:endParaRPr lang="en-US" dirty="0"/>
          </a:p>
        </p:txBody>
      </p:sp>
    </p:spTree>
    <p:extLst>
      <p:ext uri="{BB962C8B-B14F-4D97-AF65-F5344CB8AC3E}">
        <p14:creationId xmlns:p14="http://schemas.microsoft.com/office/powerpoint/2010/main" val="413030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ETD Programs</a:t>
            </a:r>
            <a:endParaRPr lang="en-US" dirty="0"/>
          </a:p>
        </p:txBody>
      </p:sp>
      <p:sp>
        <p:nvSpPr>
          <p:cNvPr id="3" name="Content Placeholder 2"/>
          <p:cNvSpPr>
            <a:spLocks noGrp="1"/>
          </p:cNvSpPr>
          <p:nvPr>
            <p:ph sz="quarter" idx="1"/>
          </p:nvPr>
        </p:nvSpPr>
        <p:spPr>
          <a:xfrm>
            <a:off x="2095135" y="1600200"/>
            <a:ext cx="6904486" cy="4495800"/>
          </a:xfrm>
        </p:spPr>
        <p:txBody>
          <a:bodyPr>
            <a:normAutofit lnSpcReduction="10000"/>
          </a:bodyPr>
          <a:lstStyle/>
          <a:p>
            <a:r>
              <a:rPr lang="en-US" dirty="0"/>
              <a:t>Serves as a basic guide for decision-makers to key options in creating or overhauling an ETD service program</a:t>
            </a:r>
          </a:p>
          <a:p>
            <a:r>
              <a:rPr lang="en-US" dirty="0"/>
              <a:t>Describes Option Pros and Cons</a:t>
            </a:r>
          </a:p>
          <a:p>
            <a:pPr lvl="1"/>
            <a:r>
              <a:rPr lang="en-US" dirty="0"/>
              <a:t>Restricted or Open Access?</a:t>
            </a:r>
          </a:p>
          <a:p>
            <a:pPr lvl="1"/>
            <a:r>
              <a:rPr lang="en-US" dirty="0"/>
              <a:t>Implement a repository or lease a commercial service?</a:t>
            </a:r>
          </a:p>
          <a:p>
            <a:pPr lvl="1"/>
            <a:r>
              <a:rPr lang="en-US" dirty="0"/>
              <a:t>Where does responsibility fall?</a:t>
            </a:r>
          </a:p>
          <a:p>
            <a:r>
              <a:rPr lang="en-US" dirty="0"/>
              <a:t>This document will reference and integrate all the other documents in the series</a:t>
            </a:r>
          </a:p>
          <a:p>
            <a:pPr lvl="1"/>
            <a:endParaRPr lang="en-US" dirty="0"/>
          </a:p>
          <a:p>
            <a:pPr lvl="1"/>
            <a:endParaRPr lang="en-US" dirty="0"/>
          </a:p>
        </p:txBody>
      </p:sp>
      <p:pic>
        <p:nvPicPr>
          <p:cNvPr id="1029" name="Picture 5" descr="C:\Users\Shannon\AppData\Local\Microsoft\Windows\Temporary Internet Files\Content.IE5\V26BR9RR\MP910216360[1].png"/>
          <p:cNvPicPr>
            <a:picLocks noChangeAspect="1" noChangeArrowheads="1"/>
          </p:cNvPicPr>
          <p:nvPr/>
        </p:nvPicPr>
        <p:blipFill>
          <a:blip r:embed="rId3" cstate="print"/>
          <a:srcRect/>
          <a:stretch>
            <a:fillRect/>
          </a:stretch>
        </p:blipFill>
        <p:spPr bwMode="auto">
          <a:xfrm>
            <a:off x="-268203" y="2996616"/>
            <a:ext cx="2614361" cy="2277577"/>
          </a:xfrm>
          <a:prstGeom prst="rect">
            <a:avLst/>
          </a:prstGeom>
          <a:noFill/>
        </p:spPr>
      </p:pic>
    </p:spTree>
    <p:extLst>
      <p:ext uri="{BB962C8B-B14F-4D97-AF65-F5344CB8AC3E}">
        <p14:creationId xmlns:p14="http://schemas.microsoft.com/office/powerpoint/2010/main" val="1834681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algn="ctr"/>
            <a:r>
              <a:rPr lang="en-US" sz="2400" dirty="0"/>
              <a:t>Steering Committee Chair: </a:t>
            </a:r>
            <a:r>
              <a:rPr lang="en-US" sz="2400" dirty="0" smtClean="0"/>
              <a:t>Xiaocan (Lucy) Wang</a:t>
            </a:r>
            <a:endParaRPr lang="en-US" sz="2400" dirty="0"/>
          </a:p>
          <a:p>
            <a:pPr algn="ctr"/>
            <a:r>
              <a:rPr lang="en-US" sz="2400" dirty="0" smtClean="0">
                <a:hlinkClick r:id="rId3"/>
              </a:rPr>
              <a:t>xiaocan.wang@indstate.edu</a:t>
            </a:r>
            <a:r>
              <a:rPr lang="en-US" sz="2400" dirty="0" smtClean="0"/>
              <a:t> </a:t>
            </a:r>
            <a:endParaRPr lang="en-US" sz="2400" dirty="0"/>
          </a:p>
        </p:txBody>
      </p:sp>
      <p:sp>
        <p:nvSpPr>
          <p:cNvPr id="3" name="Title 2"/>
          <p:cNvSpPr>
            <a:spLocks noGrp="1"/>
          </p:cNvSpPr>
          <p:nvPr>
            <p:ph type="title"/>
          </p:nvPr>
        </p:nvSpPr>
        <p:spPr/>
        <p:txBody>
          <a:bodyPr/>
          <a:lstStyle/>
          <a:p>
            <a:r>
              <a:rPr lang="en-US" dirty="0" smtClean="0"/>
              <a:t>Implementing ETD Programs</a:t>
            </a:r>
            <a:endParaRPr lang="en-US" dirty="0"/>
          </a:p>
        </p:txBody>
      </p:sp>
    </p:spTree>
    <p:extLst>
      <p:ext uri="{BB962C8B-B14F-4D97-AF65-F5344CB8AC3E}">
        <p14:creationId xmlns:p14="http://schemas.microsoft.com/office/powerpoint/2010/main" val="82851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ETD Programs</a:t>
            </a:r>
            <a:endParaRPr lang="en-US" dirty="0"/>
          </a:p>
        </p:txBody>
      </p:sp>
      <p:sp>
        <p:nvSpPr>
          <p:cNvPr id="3" name="Content Placeholder 2"/>
          <p:cNvSpPr>
            <a:spLocks noGrp="1"/>
          </p:cNvSpPr>
          <p:nvPr>
            <p:ph sz="quarter" idx="1"/>
          </p:nvPr>
        </p:nvSpPr>
        <p:spPr>
          <a:xfrm>
            <a:off x="1985210" y="1600200"/>
            <a:ext cx="6780837" cy="4495800"/>
          </a:xfrm>
        </p:spPr>
        <p:txBody>
          <a:bodyPr>
            <a:normAutofit lnSpcReduction="10000"/>
          </a:bodyPr>
          <a:lstStyle/>
          <a:p>
            <a:r>
              <a:rPr lang="en-US" dirty="0"/>
              <a:t>Types of Stakeholders:</a:t>
            </a:r>
          </a:p>
          <a:p>
            <a:pPr lvl="1"/>
            <a:r>
              <a:rPr lang="en-US" dirty="0"/>
              <a:t>Internal</a:t>
            </a:r>
          </a:p>
          <a:p>
            <a:pPr lvl="1"/>
            <a:r>
              <a:rPr lang="en-US" dirty="0"/>
              <a:t>External</a:t>
            </a:r>
          </a:p>
          <a:p>
            <a:r>
              <a:rPr lang="en-US" dirty="0" smtClean="0"/>
              <a:t>Roles </a:t>
            </a:r>
            <a:r>
              <a:rPr lang="en-US" dirty="0"/>
              <a:t>and Responsibilities:</a:t>
            </a:r>
          </a:p>
          <a:p>
            <a:pPr lvl="1"/>
            <a:r>
              <a:rPr lang="en-US" dirty="0"/>
              <a:t>Program Planning</a:t>
            </a:r>
          </a:p>
          <a:p>
            <a:pPr lvl="1"/>
            <a:r>
              <a:rPr lang="en-US" dirty="0"/>
              <a:t>Program Implementation</a:t>
            </a:r>
          </a:p>
          <a:p>
            <a:pPr lvl="2"/>
            <a:r>
              <a:rPr lang="en-US" dirty="0"/>
              <a:t>Creation, Submission and Ingestion</a:t>
            </a:r>
          </a:p>
          <a:p>
            <a:pPr lvl="2"/>
            <a:r>
              <a:rPr lang="en-US" dirty="0"/>
              <a:t>Access</a:t>
            </a:r>
          </a:p>
          <a:p>
            <a:pPr lvl="2"/>
            <a:r>
              <a:rPr lang="en-US" dirty="0"/>
              <a:t>Archiving and Preservation</a:t>
            </a:r>
          </a:p>
          <a:p>
            <a:pPr lvl="1"/>
            <a:r>
              <a:rPr lang="en-US" dirty="0"/>
              <a:t>Program Assessment</a:t>
            </a:r>
          </a:p>
          <a:p>
            <a:endParaRPr lang="en-US" dirty="0"/>
          </a:p>
        </p:txBody>
      </p:sp>
      <p:pic>
        <p:nvPicPr>
          <p:cNvPr id="4" name="Picture 2" descr="C:\Users\Shannon\AppData\Local\Microsoft\Windows\Temporary Internet Files\Content.IE5\9FSD79P0\MC900434784[1].png"/>
          <p:cNvPicPr>
            <a:picLocks noChangeAspect="1" noChangeArrowheads="1"/>
          </p:cNvPicPr>
          <p:nvPr/>
        </p:nvPicPr>
        <p:blipFill>
          <a:blip r:embed="rId3" cstate="print"/>
          <a:srcRect/>
          <a:stretch>
            <a:fillRect/>
          </a:stretch>
        </p:blipFill>
        <p:spPr bwMode="auto">
          <a:xfrm>
            <a:off x="0" y="3140356"/>
            <a:ext cx="1828572" cy="1828572"/>
          </a:xfrm>
          <a:prstGeom prst="rect">
            <a:avLst/>
          </a:prstGeom>
          <a:noFill/>
        </p:spPr>
      </p:pic>
    </p:spTree>
    <p:extLst>
      <p:ext uri="{BB962C8B-B14F-4D97-AF65-F5344CB8AC3E}">
        <p14:creationId xmlns:p14="http://schemas.microsoft.com/office/powerpoint/2010/main" val="11801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smtClean="0"/>
              <a:t>Steering Committee Chair: </a:t>
            </a:r>
            <a:r>
              <a:rPr lang="en-US" dirty="0"/>
              <a:t>Yan Han</a:t>
            </a:r>
          </a:p>
          <a:p>
            <a:pPr algn="ctr"/>
            <a:r>
              <a:rPr lang="en-US" dirty="0" smtClean="0">
                <a:hlinkClick r:id="rId3"/>
              </a:rPr>
              <a:t>hany@u.library.arizona.edu</a:t>
            </a:r>
            <a:r>
              <a:rPr lang="en-US" dirty="0" smtClean="0"/>
              <a:t>  </a:t>
            </a:r>
            <a:endParaRPr lang="en-US" dirty="0"/>
          </a:p>
          <a:p>
            <a:pPr algn="ctr"/>
            <a:r>
              <a:rPr lang="en-US" dirty="0" smtClean="0"/>
              <a:t> </a:t>
            </a:r>
            <a:endParaRPr lang="en-US" dirty="0"/>
          </a:p>
        </p:txBody>
      </p:sp>
      <p:sp>
        <p:nvSpPr>
          <p:cNvPr id="2" name="Title 1"/>
          <p:cNvSpPr>
            <a:spLocks noGrp="1"/>
          </p:cNvSpPr>
          <p:nvPr>
            <p:ph type="title"/>
          </p:nvPr>
        </p:nvSpPr>
        <p:spPr/>
        <p:txBody>
          <a:bodyPr>
            <a:normAutofit/>
          </a:bodyPr>
          <a:lstStyle/>
          <a:p>
            <a:pPr algn="ctr"/>
            <a:r>
              <a:rPr lang="en-US" sz="2800" dirty="0"/>
              <a:t>Collecting Usage Metrics &amp; Demonstrations of Value for ETD Programs</a:t>
            </a:r>
          </a:p>
        </p:txBody>
      </p:sp>
    </p:spTree>
    <p:extLst>
      <p:ext uri="{BB962C8B-B14F-4D97-AF65-F5344CB8AC3E}">
        <p14:creationId xmlns:p14="http://schemas.microsoft.com/office/powerpoint/2010/main" val="54666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956</TotalTime>
  <Words>1706</Words>
  <Application>Microsoft Office PowerPoint</Application>
  <PresentationFormat>On-screen Show (4:3)</PresentationFormat>
  <Paragraphs>216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Toward a Collaborative Approach to Stakeholders’ Involvement in ETDs Curation</vt:lpstr>
      <vt:lpstr>Agenda</vt:lpstr>
      <vt:lpstr>Project Overview</vt:lpstr>
      <vt:lpstr>Guidance Documents</vt:lpstr>
      <vt:lpstr>Options for ETD Programs</vt:lpstr>
      <vt:lpstr>Options for ETD Programs</vt:lpstr>
      <vt:lpstr>Implementing ETD Programs</vt:lpstr>
      <vt:lpstr>Implementing ETD Programs</vt:lpstr>
      <vt:lpstr>Collecting Usage Metrics &amp; Demonstrations of Value for ETD Programs</vt:lpstr>
      <vt:lpstr>Collecting Usage Metrics &amp; Demonstrations of Value for ETD Programs</vt:lpstr>
      <vt:lpstr>Formats, Complex Content Objects, and Format Migration Scenarios for ETDs</vt:lpstr>
      <vt:lpstr>Formats, Complex Content Objects, and Format Migration Scenarios for ETDs</vt:lpstr>
      <vt:lpstr>Metadata &amp; Lifecycle Event Record-Keeping for ETDs</vt:lpstr>
      <vt:lpstr>Metadata &amp; Lifecycle Event Record-Keeping for ETDs</vt:lpstr>
      <vt:lpstr>ETD Program Cost Estimation and Planning</vt:lpstr>
      <vt:lpstr>ETD Program Cost Estimation and Planning</vt:lpstr>
      <vt:lpstr>Access Levels and Embargoes </vt:lpstr>
      <vt:lpstr>Access Levels and Embargoes</vt:lpstr>
      <vt:lpstr>Copyright Issues and Fair Use</vt:lpstr>
      <vt:lpstr>Copyright Issues and Fair Use</vt:lpstr>
      <vt:lpstr>Summary and Directions</vt:lpstr>
      <vt:lpstr>Summary</vt:lpstr>
      <vt:lpstr>Project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Levels and embargoes</dc:title>
  <dc:creator>Geneva Henry</dc:creator>
  <cp:lastModifiedBy>Selam</cp:lastModifiedBy>
  <cp:revision>58</cp:revision>
  <cp:lastPrinted>2012-05-16T22:34:10Z</cp:lastPrinted>
  <dcterms:created xsi:type="dcterms:W3CDTF">2012-05-16T15:07:27Z</dcterms:created>
  <dcterms:modified xsi:type="dcterms:W3CDTF">2012-05-25T05:37:03Z</dcterms:modified>
</cp:coreProperties>
</file>