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9525"/>
            <a:ext cx="9144000" cy="2117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3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38750" y="6362700"/>
            <a:ext cx="1059000" cy="3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mbria"/>
              <a:buNone/>
              <a:defRPr sz="3200" b="1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"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1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9525"/>
            <a:ext cx="9144000" cy="21177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28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"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1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127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"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1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"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1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20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fld id="{00000000-1234-1234-1234-123412341234}" type="slidenum">
              <a:rPr lang="en" sz="11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1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7DC3"/>
              </a:buClr>
              <a:buFont typeface="Cambria"/>
              <a:buNone/>
              <a:defRPr sz="3200" b="1" i="0" u="none" strike="noStrike" cap="none">
                <a:solidFill>
                  <a:srgbClr val="007DC3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ohda.matrix.msu.edu/2012/08/file-naming-in-the-digital-age" TargetMode="External"/><Relationship Id="rId5" Type="http://schemas.openxmlformats.org/officeDocument/2006/relationships/hyperlink" Target="https://www.udacity.com/course/how-to-use-git-and-github--ud775" TargetMode="External"/><Relationship Id="rId6" Type="http://schemas.openxmlformats.org/officeDocument/2006/relationships/hyperlink" Target="https://guides.github.com/activities/hello-world/" TargetMode="External"/><Relationship Id="rId7" Type="http://schemas.openxmlformats.org/officeDocument/2006/relationships/hyperlink" Target="http://svnbook.red-bean.com/" TargetMode="External"/><Relationship Id="rId8" Type="http://schemas.openxmlformats.org/officeDocument/2006/relationships/image" Target="../media/image4.png"/><Relationship Id="rId9" Type="http://schemas.openxmlformats.org/officeDocument/2006/relationships/hyperlink" Target="https://educopia.org/research/etdplus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mbria"/>
              <a:buNone/>
            </a:pPr>
            <a:r>
              <a:rPr lang="en" sz="3600" b="1" i="0" u="none" strike="noStrike" cap="none" dirty="0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rPr>
              <a:t>Version Control</a:t>
            </a: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8950" y="6239921"/>
            <a:ext cx="1585500" cy="5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609600" y="1752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</a:pPr>
            <a:endParaRPr sz="32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</a:pPr>
            <a:endParaRPr sz="32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1" i="0" u="none" strike="noStrike" cap="none">
                <a:solidFill>
                  <a:srgbClr val="007DC3"/>
                </a:solidFill>
                <a:latin typeface="Calibri"/>
                <a:ea typeface="Calibri"/>
                <a:cs typeface="Calibri"/>
                <a:sym typeface="Calibri"/>
              </a:rPr>
              <a:t>Version Control: </a:t>
            </a: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process of managing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changes to your files over time (aka,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revision control or source control)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Manual Version Control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simple method to store the current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revision is at the end of the file name. This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way, files can be grouped by their names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sorted by version number: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•filename-v01.jpg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•filename-v02.jpg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•…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can also use dates to designate version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numbers, using year-month-day (20150930)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help your computer sort versions in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chronological order: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•filename-20160402.jpg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•filename-20160407.jpg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•…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the files you are using are created or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edited collaboratively, incorporate names or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initials so you know who updated which </a:t>
            </a:r>
            <a:b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version: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•filename-20160402-KES.jpg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•filename-20160407-WTC.jpg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•…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endParaRPr sz="32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endParaRPr sz="10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319150" y="1265250"/>
            <a:ext cx="2610000" cy="4878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Software-Assisted Version Control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also software tools that can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help you version your content. These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tools store your content in such a way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 they can remember its state from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revision to revision. Usually, they also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allow you to “check in” and “check out”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content, ensuring that revisions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never happen simultaneously in two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different locations (e.g., if collaborating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researchers both attempt to revise the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same file at the same time, or a researcher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unwittingly tries to revise the same file on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two different machines). Key differences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between these software-assisted methods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the manual methods include: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AutoNum type="arabicPeriod"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can only view and edit the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working version of a file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AutoNum type="arabicPeriod"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you change a file, you can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save a revision and attach a short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summary of your changes.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ans Symbols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Noto Sans Symbols"/>
              <a:buNone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Research is active and iterative. You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 edit and re-edit your research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materials many times before finishing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thesis or dissertation. How will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know that you are working with the </a:t>
            </a:r>
            <a:b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current revision of your materials?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172200" y="1295400"/>
            <a:ext cx="2514600" cy="360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Resources (For more information)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digital humanities center MATRIX (Michigan State University) provides advice on how to structure file names based on oral history projects that is broadly applicable: </a:t>
            </a:r>
            <a:r>
              <a:rPr lang="en" sz="1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</a:t>
            </a:r>
            <a:r>
              <a:rPr lang="en" sz="10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ohda.matrix.msu.edu/2012/08/file-naming-in-the-digital-age</a:t>
            </a:r>
            <a:r>
              <a:rPr lang="en-US" sz="10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 b="0" i="0" u="none" strike="noStrike" cap="none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" sz="1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Udacity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offers a free online course on how to use </a:t>
            </a:r>
            <a:r>
              <a:rPr lang="en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Git</a:t>
            </a: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GitHub with interactive exercises to familiarize you with using the tools.</a:t>
            </a:r>
            <a:r>
              <a:rPr lang="en" sz="1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000" b="0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https://www.udacity.com/course/how-to-use-git-and-github--</a:t>
            </a:r>
            <a:r>
              <a:rPr lang="en" sz="10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ud775</a:t>
            </a:r>
            <a:r>
              <a:rPr lang="en-US" sz="10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 b="0" i="0" u="none" strike="noStrike" cap="none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" sz="1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Another helpful GitHub guide is available from Hello World. </a:t>
            </a:r>
            <a:r>
              <a:rPr lang="en" sz="1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https://guides.github.com/activities/hello-world</a:t>
            </a:r>
            <a:r>
              <a:rPr lang="en" sz="10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/</a:t>
            </a:r>
            <a:r>
              <a:rPr lang="en-US" sz="10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 b="0" i="0" u="none" strike="noStrike" cap="none" dirty="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" sz="1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Subversion community provides free access to the book Version Control with Subversion: </a:t>
            </a:r>
            <a:r>
              <a:rPr lang="en" sz="10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http://svnbook.red-bean.com</a:t>
            </a:r>
            <a:r>
              <a:rPr lang="en" sz="1000" b="0" i="0" u="sng" strike="noStrike" cap="none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/</a:t>
            </a:r>
            <a:r>
              <a:rPr lang="en-US" sz="1000" b="0" i="0" u="sng" strike="noStrike" cap="none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 b="0" i="0" u="none" strike="noStrike" cap="none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" sz="10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477000" y="4896300"/>
            <a:ext cx="1981200" cy="117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/>
          <p:nvPr/>
        </p:nvSpPr>
        <p:spPr>
          <a:xfrm>
            <a:off x="3242950" y="4909132"/>
            <a:ext cx="2362200" cy="1143000"/>
          </a:xfrm>
          <a:prstGeom prst="rect">
            <a:avLst/>
          </a:prstGeom>
          <a:solidFill>
            <a:schemeClr val="accent3">
              <a:alpha val="15290"/>
            </a:schemeClr>
          </a:solidFill>
          <a:ln w="9525" cap="flat" cmpd="sng">
            <a:solidFill>
              <a:srgbClr val="005A9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8826" y="6329548"/>
            <a:ext cx="3289465" cy="308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9"/>
              </a:rPr>
              <a:t>https://educopia.org/research/etdplus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543019"/>
      </a:dk2>
      <a:lt2>
        <a:srgbClr val="00A9CC"/>
      </a:lt2>
      <a:accent1>
        <a:srgbClr val="007DC3"/>
      </a:accent1>
      <a:accent2>
        <a:srgbClr val="BA5915"/>
      </a:accent2>
      <a:accent3>
        <a:srgbClr val="009F94"/>
      </a:accent3>
      <a:accent4>
        <a:srgbClr val="7F7F7F"/>
      </a:accent4>
      <a:accent5>
        <a:srgbClr val="A5A5A5"/>
      </a:accent5>
      <a:accent6>
        <a:srgbClr val="BFBFBF"/>
      </a:accent6>
      <a:hlink>
        <a:srgbClr val="1F86D8"/>
      </a:hlink>
      <a:folHlink>
        <a:srgbClr val="F2F2F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Noto Sans Symbols</vt:lpstr>
      <vt:lpstr>Simple Light</vt:lpstr>
      <vt:lpstr>Office Theme</vt:lpstr>
      <vt:lpstr>Version Control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Version Control</dc:title>
  <cp:lastModifiedBy>Microsoft Office User</cp:lastModifiedBy>
  <cp:revision>2</cp:revision>
  <cp:lastPrinted>2017-11-28T16:28:32Z</cp:lastPrinted>
  <dcterms:modified xsi:type="dcterms:W3CDTF">2017-11-28T16:28:34Z</dcterms:modified>
</cp:coreProperties>
</file>