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5143500" type="screen16x9"/>
  <p:notesSz cx="6858000" cy="9144000"/>
  <p:embeddedFontLst>
    <p:embeddedFont>
      <p:font typeface="Source Sans Pro" panose="020B0604020202020204" charset="0"/>
      <p:regular r:id="rId34"/>
      <p:bold r:id="rId35"/>
      <p:italic r:id="rId36"/>
      <p:boldItalic r:id="rId37"/>
    </p:embeddedFont>
    <p:embeddedFont>
      <p:font typeface="Verdana" panose="020B0604030504040204" pitchFamily="34" charset="0"/>
      <p:regular r:id="rId38"/>
      <p:bold r:id="rId39"/>
      <p:italic r:id="rId40"/>
      <p:boldItalic r:id="rId41"/>
    </p:embeddedFont>
    <p:embeddedFont>
      <p:font typeface="Source Serif Pro" panose="020B0604020202020204" charset="0"/>
      <p:regular r:id="rId42"/>
      <p:bold r:id="rId43"/>
    </p:embeddedFont>
    <p:embeddedFont>
      <p:font typeface="Calibri" panose="020F0502020204030204" pitchFamily="34" charset="0"/>
      <p:regular r:id="rId44"/>
      <p:bold r:id="rId45"/>
      <p:italic r:id="rId46"/>
      <p:boldItalic r:id="rId47"/>
    </p:embeddedFont>
    <p:embeddedFont>
      <p:font typeface="Helvetica Neue"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485BB3-6ACC-4FFD-918F-DE5FE6B8F001}">
  <a:tblStyle styleId="{C4485BB3-6ACC-4FFD-918F-DE5FE6B8F00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78" y="39"/>
      </p:cViewPr>
      <p:guideLst>
        <p:guide pos="576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8.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6.xml"/><Relationship Id="rId51" Type="http://schemas.openxmlformats.org/officeDocument/2006/relationships/font" Target="fonts/font18.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5f6cf5697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5f6cf5697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50f29287e1_1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50f29287e1_1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22222"/>
                </a:solidFill>
                <a:highlight>
                  <a:srgbClr val="FFFFFF"/>
                </a:highlight>
                <a:latin typeface="Verdana"/>
                <a:ea typeface="Verdana"/>
                <a:cs typeface="Verdana"/>
                <a:sym typeface="Verdana"/>
              </a:rPr>
              <a:t>This project is engaged in re-thinking how higher education invests in the creation, publication, dissemination, consumption, and preservation of ‘content’. </a:t>
            </a:r>
            <a:endParaRPr>
              <a:solidFill>
                <a:srgbClr val="222222"/>
              </a:solidFill>
              <a:highlight>
                <a:srgbClr val="FFFFFF"/>
              </a:highlight>
              <a:latin typeface="Verdana"/>
              <a:ea typeface="Verdana"/>
              <a:cs typeface="Verdana"/>
              <a:sym typeface="Verdana"/>
            </a:endParaRPr>
          </a:p>
          <a:p>
            <a:pPr marL="0" lvl="0" indent="0" algn="l" rtl="0">
              <a:spcBef>
                <a:spcPts val="0"/>
              </a:spcBef>
              <a:spcAft>
                <a:spcPts val="0"/>
              </a:spcAft>
              <a:buNone/>
            </a:pPr>
            <a:endParaRPr>
              <a:solidFill>
                <a:srgbClr val="222222"/>
              </a:solidFill>
              <a:highlight>
                <a:srgbClr val="FFFFFF"/>
              </a:highlight>
              <a:latin typeface="Verdana"/>
              <a:ea typeface="Verdana"/>
              <a:cs typeface="Verdana"/>
              <a:sym typeface="Verdana"/>
            </a:endParaRPr>
          </a:p>
          <a:p>
            <a:pPr marL="0" lvl="0" indent="0" algn="l" rtl="0">
              <a:spcBef>
                <a:spcPts val="0"/>
              </a:spcBef>
              <a:spcAft>
                <a:spcPts val="0"/>
              </a:spcAft>
              <a:buNone/>
            </a:pPr>
            <a:r>
              <a:rPr lang="en">
                <a:solidFill>
                  <a:srgbClr val="222222"/>
                </a:solidFill>
                <a:highlight>
                  <a:srgbClr val="FFFFFF"/>
                </a:highlight>
                <a:latin typeface="Verdana"/>
                <a:ea typeface="Verdana"/>
                <a:cs typeface="Verdana"/>
                <a:sym typeface="Verdana"/>
              </a:rPr>
              <a:t>I’m Katherine Skinner, and I’m the lead consultant on this project. The project’s PIs are Mike Roy (Middlebury) and David Lewis (emeritus dean, IUPUI). </a:t>
            </a:r>
            <a:endParaRPr>
              <a:solidFill>
                <a:srgbClr val="222222"/>
              </a:solidFill>
              <a:highlight>
                <a:srgbClr val="FFFFFF"/>
              </a:highlight>
              <a:latin typeface="Verdana"/>
              <a:ea typeface="Verdana"/>
              <a:cs typeface="Verdana"/>
              <a:sym typeface="Verdana"/>
            </a:endParaRPr>
          </a:p>
          <a:p>
            <a:pPr marL="0" lvl="0" indent="0" algn="l" rtl="0">
              <a:spcBef>
                <a:spcPts val="0"/>
              </a:spcBef>
              <a:spcAft>
                <a:spcPts val="0"/>
              </a:spcAft>
              <a:buNone/>
            </a:pPr>
            <a:endParaRPr>
              <a:solidFill>
                <a:srgbClr val="222222"/>
              </a:solidFill>
              <a:highlight>
                <a:srgbClr val="FFFFFF"/>
              </a:highlight>
              <a:latin typeface="Verdana"/>
              <a:ea typeface="Verdana"/>
              <a:cs typeface="Verdana"/>
              <a:sym typeface="Verdana"/>
            </a:endParaRPr>
          </a:p>
          <a:p>
            <a:pPr marL="0" lvl="0" indent="0" algn="l" rtl="0">
              <a:spcBef>
                <a:spcPts val="0"/>
              </a:spcBef>
              <a:spcAft>
                <a:spcPts val="0"/>
              </a:spcAft>
              <a:buNone/>
            </a:pPr>
            <a:r>
              <a:rPr lang="en">
                <a:solidFill>
                  <a:srgbClr val="222222"/>
                </a:solidFill>
                <a:highlight>
                  <a:srgbClr val="FFFFFF"/>
                </a:highlight>
                <a:latin typeface="Verdana"/>
                <a:ea typeface="Verdana"/>
                <a:cs typeface="Verdana"/>
                <a:sym typeface="Verdana"/>
              </a:rPr>
              <a:t>The project explores how higher education and all of its schol comm stakeholders might move towards a system that is (1) more if not completely open (2) more affordable (recognizing that the scholarly communication system will never be FREE) and (3) takes advantage of the affordances of ‘the digital’ to re-think what counts as scholarship and the scholarly record.</a:t>
            </a:r>
            <a:endParaRPr>
              <a:solidFill>
                <a:srgbClr val="222222"/>
              </a:solidFill>
              <a:highlight>
                <a:srgbClr val="FFFFFF"/>
              </a:highlight>
              <a:latin typeface="Verdana"/>
              <a:ea typeface="Verdana"/>
              <a:cs typeface="Verdana"/>
              <a:sym typeface="Verdana"/>
            </a:endParaRPr>
          </a:p>
          <a:p>
            <a:pPr marL="0" lvl="0" indent="0" algn="l" rtl="0">
              <a:spcBef>
                <a:spcPts val="0"/>
              </a:spcBef>
              <a:spcAft>
                <a:spcPts val="0"/>
              </a:spcAft>
              <a:buNone/>
            </a:pPr>
            <a:endParaRPr>
              <a:solidFill>
                <a:srgbClr val="222222"/>
              </a:solidFill>
              <a:highlight>
                <a:srgbClr val="FFFFFF"/>
              </a:highlight>
              <a:latin typeface="Verdana"/>
              <a:ea typeface="Verdana"/>
              <a:cs typeface="Verdana"/>
              <a:sym typeface="Verdana"/>
            </a:endParaRPr>
          </a:p>
          <a:p>
            <a:pPr marL="0" lvl="0" indent="0" algn="l" rtl="0">
              <a:spcBef>
                <a:spcPts val="0"/>
              </a:spcBef>
              <a:spcAft>
                <a:spcPts val="0"/>
              </a:spcAft>
              <a:buNone/>
            </a:pPr>
            <a:r>
              <a:rPr lang="en">
                <a:solidFill>
                  <a:srgbClr val="222222"/>
                </a:solidFill>
                <a:highlight>
                  <a:srgbClr val="FFFFFF"/>
                </a:highlight>
                <a:latin typeface="Verdana"/>
                <a:ea typeface="Verdana"/>
                <a:cs typeface="Verdana"/>
                <a:sym typeface="Verdana"/>
              </a:rPr>
              <a:t>To accomplish this, we’re undertaking several project activities, including the two listed here: mapping the range of infrastructure elements comprising our system of scholarly communication, and surveying colleges and universities to understand their current investment practices in this infrastructure.</a:t>
            </a:r>
            <a:endParaRPr>
              <a:solidFill>
                <a:srgbClr val="222222"/>
              </a:solidFill>
              <a:highlight>
                <a:srgbClr val="FFFFFF"/>
              </a:highlight>
              <a:latin typeface="Verdana"/>
              <a:ea typeface="Verdana"/>
              <a:cs typeface="Verdana"/>
              <a:sym typeface="Verdana"/>
            </a:endParaRPr>
          </a:p>
          <a:p>
            <a:pPr marL="0" lvl="0" indent="0" algn="l" rtl="0">
              <a:spcBef>
                <a:spcPts val="0"/>
              </a:spcBef>
              <a:spcAft>
                <a:spcPts val="0"/>
              </a:spcAft>
              <a:buNone/>
            </a:pPr>
            <a:endParaRPr>
              <a:solidFill>
                <a:srgbClr val="222222"/>
              </a:solidFill>
              <a:highlight>
                <a:srgbClr val="FFFFFF"/>
              </a:highlight>
              <a:latin typeface="Verdana"/>
              <a:ea typeface="Verdana"/>
              <a:cs typeface="Verdana"/>
              <a:sym typeface="Verdana"/>
            </a:endParaRPr>
          </a:p>
          <a:p>
            <a:pPr marL="0" lvl="0" indent="0" algn="l" rtl="0">
              <a:spcBef>
                <a:spcPts val="0"/>
              </a:spcBef>
              <a:spcAft>
                <a:spcPts val="0"/>
              </a:spcAft>
              <a:buNone/>
            </a:pPr>
            <a:r>
              <a:rPr lang="en">
                <a:solidFill>
                  <a:srgbClr val="222222"/>
                </a:solidFill>
                <a:highlight>
                  <a:srgbClr val="FFFFFF"/>
                </a:highlight>
                <a:latin typeface="Verdana"/>
                <a:ea typeface="Verdana"/>
                <a:cs typeface="Verdana"/>
                <a:sym typeface="Verdana"/>
              </a:rPr>
              <a:t>The project is focused on improving our system-level view of the wide variety of tools, services, and communities engaged in scholarly communications.</a:t>
            </a:r>
            <a:endParaRPr>
              <a:solidFill>
                <a:srgbClr val="222222"/>
              </a:solidFill>
              <a:highlight>
                <a:srgbClr val="FFFFFF"/>
              </a:highlight>
              <a:latin typeface="Verdana"/>
              <a:ea typeface="Verdana"/>
              <a:cs typeface="Verdana"/>
              <a:sym typeface="Verdana"/>
            </a:endParaRPr>
          </a:p>
          <a:p>
            <a:pPr marL="0" lvl="0" indent="0" algn="l" rtl="0">
              <a:spcBef>
                <a:spcPts val="0"/>
              </a:spcBef>
              <a:spcAft>
                <a:spcPts val="0"/>
              </a:spcAft>
              <a:buNone/>
            </a:pPr>
            <a:endParaRPr>
              <a:solidFill>
                <a:srgbClr val="222222"/>
              </a:solidFill>
              <a:highlight>
                <a:srgbClr val="FFFFFF"/>
              </a:highlight>
              <a:latin typeface="Verdana"/>
              <a:ea typeface="Verdana"/>
              <a:cs typeface="Verdana"/>
              <a:sym typeface="Verdana"/>
            </a:endParaRPr>
          </a:p>
          <a:p>
            <a:pPr marL="0" lvl="0" indent="0" algn="l" rtl="0">
              <a:spcBef>
                <a:spcPts val="0"/>
              </a:spcBef>
              <a:spcAft>
                <a:spcPts val="0"/>
              </a:spcAft>
              <a:buNone/>
            </a:pPr>
            <a:r>
              <a:rPr lang="en">
                <a:solidFill>
                  <a:srgbClr val="222222"/>
                </a:solidFill>
                <a:highlight>
                  <a:srgbClr val="FFFFFF"/>
                </a:highlight>
                <a:latin typeface="Verdana"/>
                <a:ea typeface="Verdana"/>
                <a:cs typeface="Verdana"/>
                <a:sym typeface="Verdana"/>
              </a:rPr>
              <a:t>Today, I’m going to share a bit more about the “Census” which we’re working on now, including some early-early phase, hot-off-the-drafting-table visualizations of the initial data we’ve gathered.</a:t>
            </a:r>
            <a:endParaRPr>
              <a:solidFill>
                <a:srgbClr val="222222"/>
              </a:solidFill>
              <a:highlight>
                <a:srgbClr val="FFFFFF"/>
              </a:highlight>
              <a:latin typeface="Verdana"/>
              <a:ea typeface="Verdana"/>
              <a:cs typeface="Verdana"/>
              <a:sym typeface="Verdana"/>
            </a:endParaRPr>
          </a:p>
          <a:p>
            <a:pPr marL="0" lvl="0" indent="0" algn="l" rtl="0">
              <a:spcBef>
                <a:spcPts val="0"/>
              </a:spcBef>
              <a:spcAft>
                <a:spcPts val="0"/>
              </a:spcAft>
              <a:buNone/>
            </a:pPr>
            <a:endParaRPr>
              <a:solidFill>
                <a:srgbClr val="222222"/>
              </a:solidFill>
              <a:highlight>
                <a:srgbClr val="FFFFFF"/>
              </a:highlight>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1400">
                <a:solidFill>
                  <a:srgbClr val="222222"/>
                </a:solidFill>
              </a:rPr>
              <a:t>Advisory Committee</a:t>
            </a:r>
            <a:endParaRPr sz="1400">
              <a:solidFill>
                <a:srgbClr val="222222"/>
              </a:solidFill>
            </a:endParaRPr>
          </a:p>
          <a:p>
            <a:pPr marL="0" lvl="0" indent="0" algn="l" rtl="0">
              <a:spcBef>
                <a:spcPts val="0"/>
              </a:spcBef>
              <a:spcAft>
                <a:spcPts val="0"/>
              </a:spcAft>
              <a:buClr>
                <a:schemeClr val="dk1"/>
              </a:buClr>
              <a:buSzPts val="1100"/>
              <a:buFont typeface="Arial"/>
              <a:buNone/>
            </a:pPr>
            <a:r>
              <a:rPr lang="en" sz="1400">
                <a:solidFill>
                  <a:srgbClr val="222222"/>
                </a:solidFill>
              </a:rPr>
              <a:t>John Dove, Kathleen Fitzpatrick, Rachel Frick, Mike Furlough,  Robert Miller, Heather Piwowar, Vanessa Proudman, Judy Ruttenberg, Roger Schonfeld, Brian Schottlaender, Yasmeen Shorish,  Kevin Stranack, Greg Tananbaum, Dan Whaley, </a:t>
            </a:r>
            <a:endParaRPr>
              <a:solidFill>
                <a:srgbClr val="222222"/>
              </a:solidFill>
              <a:highlight>
                <a:srgbClr val="FFFFFF"/>
              </a:highlight>
              <a:latin typeface="Verdana"/>
              <a:ea typeface="Verdana"/>
              <a:cs typeface="Verdana"/>
              <a:sym typeface="Verdan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608fa4fb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5608fa4fb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
                <a:solidFill>
                  <a:srgbClr val="222222"/>
                </a:solidFill>
                <a:latin typeface="Verdana"/>
                <a:ea typeface="Verdana"/>
                <a:cs typeface="Verdana"/>
                <a:sym typeface="Verdana"/>
              </a:rPr>
              <a:t>But first, how did we design the Census?</a:t>
            </a:r>
            <a:endParaRPr>
              <a:solidFill>
                <a:srgbClr val="222222"/>
              </a:solidFill>
              <a:latin typeface="Verdana"/>
              <a:ea typeface="Verdana"/>
              <a:cs typeface="Verdana"/>
              <a:sym typeface="Verdana"/>
            </a:endParaRPr>
          </a:p>
          <a:p>
            <a:pPr marL="0" lvl="0" indent="0" algn="l" rtl="0">
              <a:lnSpc>
                <a:spcPct val="115000"/>
              </a:lnSpc>
              <a:spcBef>
                <a:spcPts val="1000"/>
              </a:spcBef>
              <a:spcAft>
                <a:spcPts val="0"/>
              </a:spcAft>
              <a:buNone/>
            </a:pPr>
            <a:r>
              <a:rPr lang="en">
                <a:solidFill>
                  <a:srgbClr val="222222"/>
                </a:solidFill>
                <a:latin typeface="Verdana"/>
                <a:ea typeface="Verdana"/>
                <a:cs typeface="Verdana"/>
                <a:sym typeface="Verdana"/>
              </a:rPr>
              <a:t>The Backbone for the Census: Educopia’s Community Cultivation Model, which has guided our work at Educopia with a wide variety of communities and organizations for the last 12 years. We published a “field guide” last year to bring our community development research and findings and advice to a broader audience, beyond the 24+ communities that we have worked with. If you’ve not yet encountered it, please visit the link listed on the slide, or just go to Educopia.org and you’ll find it on our homepage.</a:t>
            </a:r>
            <a:endParaRPr>
              <a:solidFill>
                <a:srgbClr val="222222"/>
              </a:solidFill>
              <a:latin typeface="Verdana"/>
              <a:ea typeface="Verdana"/>
              <a:cs typeface="Verdana"/>
              <a:sym typeface="Verdana"/>
            </a:endParaRPr>
          </a:p>
          <a:p>
            <a:pPr marL="0" lvl="0" indent="0" algn="l" rtl="0">
              <a:lnSpc>
                <a:spcPct val="115000"/>
              </a:lnSpc>
              <a:spcBef>
                <a:spcPts val="1000"/>
              </a:spcBef>
              <a:spcAft>
                <a:spcPts val="0"/>
              </a:spcAft>
              <a:buNone/>
            </a:pPr>
            <a:r>
              <a:rPr lang="en">
                <a:solidFill>
                  <a:srgbClr val="222222"/>
                </a:solidFill>
                <a:latin typeface="Verdana"/>
                <a:ea typeface="Verdana"/>
                <a:cs typeface="Verdana"/>
                <a:sym typeface="Verdana"/>
              </a:rPr>
              <a:t>The CCM helps communities to assess factors that we’ve found influence the sustainability and health of a broad range of “communities,” which we define as “an intentional collective of people who gather to address common interests and goals, and who are empowered to govern and guide development of the services, tools, and resources they produce.” These range from unfunded volunteer efforts to both nonprofits and for profits with established revenue and service models.</a:t>
            </a:r>
            <a:endParaRPr>
              <a:solidFill>
                <a:srgbClr val="222222"/>
              </a:solidFill>
              <a:latin typeface="Verdana"/>
              <a:ea typeface="Verdana"/>
              <a:cs typeface="Verdana"/>
              <a:sym typeface="Verdana"/>
            </a:endParaRPr>
          </a:p>
          <a:p>
            <a:pPr marL="0" lvl="0" indent="0" algn="l" rtl="0">
              <a:lnSpc>
                <a:spcPct val="115000"/>
              </a:lnSpc>
              <a:spcBef>
                <a:spcPts val="1000"/>
              </a:spcBef>
              <a:spcAft>
                <a:spcPts val="0"/>
              </a:spcAft>
              <a:buNone/>
            </a:pPr>
            <a:r>
              <a:rPr lang="en">
                <a:solidFill>
                  <a:srgbClr val="222222"/>
                </a:solidFill>
                <a:latin typeface="Verdana"/>
                <a:ea typeface="Verdana"/>
                <a:cs typeface="Verdana"/>
                <a:sym typeface="Verdana"/>
              </a:rPr>
              <a:t>We used the CCM to ground the Census and to identify what types of organizational, technical, fiscal, administrative, governance, engagement, and HR/staffing questions we could reasonably pose and reliably use to assess the overall health/stability index of both individual SCRs and the aggregate (our schol comm system).</a:t>
            </a:r>
            <a:endParaRPr>
              <a:solidFill>
                <a:srgbClr val="222222"/>
              </a:solidFill>
              <a:latin typeface="Verdana"/>
              <a:ea typeface="Verdana"/>
              <a:cs typeface="Verdana"/>
              <a:sym typeface="Verdana"/>
            </a:endParaRPr>
          </a:p>
          <a:p>
            <a:pPr marL="0" lvl="0" indent="0" algn="l" rtl="0">
              <a:lnSpc>
                <a:spcPct val="115000"/>
              </a:lnSpc>
              <a:spcBef>
                <a:spcPts val="1000"/>
              </a:spcBef>
              <a:spcAft>
                <a:spcPts val="1000"/>
              </a:spcAft>
              <a:buNone/>
            </a:pPr>
            <a:r>
              <a:rPr lang="en">
                <a:solidFill>
                  <a:srgbClr val="222222"/>
                </a:solidFill>
                <a:latin typeface="Verdana"/>
                <a:ea typeface="Verdana"/>
                <a:cs typeface="Verdana"/>
                <a:sym typeface="Verdana"/>
              </a:rPr>
              <a:t>Using the results of the census and inventory, we are creating pilot visualizations of the system of scholarly communication.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608fa4fb7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608fa4fb7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with that background in place...there are a few disclaimers I have to make. First, these are VERY EARLY visualizations--the PIs just saw these for the first time today as well. They are not meant to be production ready right now. These are just “teasers” if you will, to let you see the types of things we’re hoping to be able to better understand with this data.</a:t>
            </a:r>
            <a:endParaRPr/>
          </a:p>
          <a:p>
            <a:pPr marL="0" lvl="0" indent="0" algn="l" rtl="0">
              <a:spcBef>
                <a:spcPts val="0"/>
              </a:spcBef>
              <a:spcAft>
                <a:spcPts val="0"/>
              </a:spcAft>
              <a:buNone/>
            </a:pPr>
            <a:endParaRPr/>
          </a:p>
          <a:p>
            <a:pPr marL="0" lvl="0" indent="0" algn="l" rtl="0">
              <a:spcBef>
                <a:spcPts val="0"/>
              </a:spcBef>
              <a:spcAft>
                <a:spcPts val="0"/>
              </a:spcAft>
              <a:buNone/>
            </a:pPr>
            <a:r>
              <a:rPr lang="en"/>
              <a:t>The Census was run over a six-week total period: Census dates: Feb 1- 15 (pre-group), Feb 18-Mar 22 (roughly 1 month)</a:t>
            </a:r>
            <a:endParaRPr/>
          </a:p>
          <a:p>
            <a:pPr marL="0" lvl="0" indent="0" algn="l" rtl="0">
              <a:spcBef>
                <a:spcPts val="0"/>
              </a:spcBef>
              <a:spcAft>
                <a:spcPts val="0"/>
              </a:spcAft>
              <a:buNone/>
            </a:pPr>
            <a:r>
              <a:rPr lang="en"/>
              <a:t>45 full responses to date</a:t>
            </a:r>
            <a:endParaRPr/>
          </a:p>
          <a:p>
            <a:pPr marL="0" lvl="0" indent="0" algn="l" rtl="0">
              <a:spcBef>
                <a:spcPts val="0"/>
              </a:spcBef>
              <a:spcAft>
                <a:spcPts val="0"/>
              </a:spcAft>
              <a:buNone/>
            </a:pPr>
            <a:r>
              <a:rPr lang="en"/>
              <a:t>25+ additional respondents have expressed interest and will be included late</a:t>
            </a:r>
            <a:endParaRPr/>
          </a:p>
          <a:p>
            <a:pPr marL="0" lvl="0" indent="0" algn="l" rtl="0">
              <a:spcBef>
                <a:spcPts val="0"/>
              </a:spcBef>
              <a:spcAft>
                <a:spcPts val="0"/>
              </a:spcAft>
              <a:buNone/>
            </a:pPr>
            <a:endParaRPr/>
          </a:p>
          <a:p>
            <a:pPr marL="0" lvl="0" indent="0" algn="l" rtl="0">
              <a:spcBef>
                <a:spcPts val="0"/>
              </a:spcBef>
              <a:spcAft>
                <a:spcPts val="0"/>
              </a:spcAft>
              <a:buNone/>
            </a:pPr>
            <a:r>
              <a:rPr lang="en"/>
              <a:t>This data is only part of what we’re collecting in the project. We’re complementing this content with case studies (in-depth conversations with SCRs about their development), and we’re also conducting a survey of libraries (to understand what they’re investing in currently) and focus groups with library leaders.</a:t>
            </a:r>
            <a:endParaRPr/>
          </a:p>
          <a:p>
            <a:pPr marL="0" lvl="0" indent="0" algn="l" rtl="0">
              <a:spcBef>
                <a:spcPts val="0"/>
              </a:spcBef>
              <a:spcAft>
                <a:spcPts val="0"/>
              </a:spcAft>
              <a:buNone/>
            </a:pPr>
            <a:endParaRPr/>
          </a:p>
          <a:p>
            <a:pPr marL="0" lvl="0" indent="0" algn="l" rtl="0">
              <a:spcBef>
                <a:spcPts val="0"/>
              </a:spcBef>
              <a:spcAft>
                <a:spcPts val="0"/>
              </a:spcAft>
              <a:buNone/>
            </a:pPr>
            <a:r>
              <a:rPr lang="en"/>
              <a:t>What we are able to see already, just based on the early census data, though, is really interesting. Here, you can see a high-level map that shows the location of individual SCRs, plus a count of the “objects” they have produced or are hosting. Below that map, you can see an early graph that shows in blue what scholarly communications activities a single SCR provides or focuses on--creation tasks like data gathering or experimentation, publishing tasks like review and layout, hosting and access activities like journal hosting or data services, discovery work around citation or aggregating/indexing, etc. This just shows the first 10 of the initial 45, scrambled and anonymized. You can start to see the range of activities different tools and services concentrate 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608fa4f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608fa4fb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None/>
            </a:pPr>
            <a:r>
              <a:rPr lang="en">
                <a:solidFill>
                  <a:srgbClr val="222222"/>
                </a:solidFill>
                <a:latin typeface="Verdana"/>
                <a:ea typeface="Verdana"/>
                <a:cs typeface="Verdana"/>
                <a:sym typeface="Verdana"/>
              </a:rPr>
              <a:t>Here, we’re looking at deeper information about the fiscal stability of SCRs. Again, this is a random sample of 6 SCRs, anonymized. Each COLUMN is an SCR, and each of those columns contains 3 bar graphs that correspond to the fiscal variance--or the difference between the NET BUDGETED (what money they expected to receive and spend) and the NET ACTUAL (what money they really received and spent)--in three discrete years. The blue is 2016 in each column; the orange is 2017, and the pink is 2018.</a:t>
            </a:r>
            <a:endParaRPr>
              <a:solidFill>
                <a:srgbClr val="222222"/>
              </a:solidFill>
              <a:latin typeface="Verdana"/>
              <a:ea typeface="Verdana"/>
              <a:cs typeface="Verdana"/>
              <a:sym typeface="Verdana"/>
            </a:endParaRPr>
          </a:p>
          <a:p>
            <a:pPr marL="0" marR="0" lvl="0" indent="0" algn="l" rtl="0">
              <a:lnSpc>
                <a:spcPct val="115000"/>
              </a:lnSpc>
              <a:spcBef>
                <a:spcPts val="1000"/>
              </a:spcBef>
              <a:spcAft>
                <a:spcPts val="0"/>
              </a:spcAft>
              <a:buNone/>
            </a:pPr>
            <a:r>
              <a:rPr lang="en">
                <a:solidFill>
                  <a:srgbClr val="222222"/>
                </a:solidFill>
                <a:latin typeface="Verdana"/>
                <a:ea typeface="Verdana"/>
                <a:cs typeface="Verdana"/>
                <a:sym typeface="Verdana"/>
              </a:rPr>
              <a:t>What’s striking to us about this (and holds true when we look across the 45 respondents) is how high the variance is between what an SCR budgeted and what an SCR actually received and spent. In a mature system, we would expect to see relatively stable, near zero amounts, year over year. That’s not at all what we see in the data we’ve gathered. Correlating this information with other questions--including about grant funding and other less-predictable forms of funding--will help us zero in on some of the reasons for these deviations.</a:t>
            </a:r>
            <a:endParaRPr>
              <a:solidFill>
                <a:srgbClr val="222222"/>
              </a:solidFill>
              <a:latin typeface="Verdana"/>
              <a:ea typeface="Verdana"/>
              <a:cs typeface="Verdana"/>
              <a:sym typeface="Verdana"/>
            </a:endParaRPr>
          </a:p>
          <a:p>
            <a:pPr marL="0" lvl="0" indent="0" algn="l" rtl="0">
              <a:spcBef>
                <a:spcPts val="100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608fa4fb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608fa4fb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None/>
            </a:pPr>
            <a:r>
              <a:rPr lang="en">
                <a:solidFill>
                  <a:srgbClr val="222222"/>
                </a:solidFill>
                <a:latin typeface="Verdana"/>
                <a:ea typeface="Verdana"/>
                <a:cs typeface="Verdana"/>
                <a:sym typeface="Verdana"/>
              </a:rPr>
              <a:t>We also asked a slew of questions that probe at the SCR’s organizational and legal structure, and that ask about common forms of documentation. </a:t>
            </a:r>
            <a:endParaRPr>
              <a:solidFill>
                <a:srgbClr val="222222"/>
              </a:solidFill>
              <a:latin typeface="Verdana"/>
              <a:ea typeface="Verdana"/>
              <a:cs typeface="Verdana"/>
              <a:sym typeface="Verdana"/>
            </a:endParaRPr>
          </a:p>
          <a:p>
            <a:pPr marL="0" marR="0" lvl="0" indent="0" algn="l" rtl="0">
              <a:lnSpc>
                <a:spcPct val="115000"/>
              </a:lnSpc>
              <a:spcBef>
                <a:spcPts val="1000"/>
              </a:spcBef>
              <a:spcAft>
                <a:spcPts val="0"/>
              </a:spcAft>
              <a:buNone/>
            </a:pPr>
            <a:r>
              <a:rPr lang="en">
                <a:solidFill>
                  <a:srgbClr val="222222"/>
                </a:solidFill>
                <a:latin typeface="Verdana"/>
                <a:ea typeface="Verdana"/>
                <a:cs typeface="Verdana"/>
                <a:sym typeface="Verdana"/>
              </a:rPr>
              <a:t>Here, on the left, you can see anonymized, randomized responses from about 15 SCRs to questions about whether they have a succession plan (documentation charting what happens in a leadership emergency or other crisis), annual report (describing the SCR’s activities and fiscal information in a given year). We’ve found these two forms of documentation--and many others--to be very uneven across the system.</a:t>
            </a:r>
            <a:endParaRPr>
              <a:solidFill>
                <a:srgbClr val="222222"/>
              </a:solidFill>
              <a:latin typeface="Verdana"/>
              <a:ea typeface="Verdana"/>
              <a:cs typeface="Verdana"/>
              <a:sym typeface="Verdana"/>
            </a:endParaRPr>
          </a:p>
          <a:p>
            <a:pPr marL="0" marR="0" lvl="0" indent="0" algn="l" rtl="0">
              <a:lnSpc>
                <a:spcPct val="115000"/>
              </a:lnSpc>
              <a:spcBef>
                <a:spcPts val="1000"/>
              </a:spcBef>
              <a:spcAft>
                <a:spcPts val="0"/>
              </a:spcAft>
              <a:buNone/>
            </a:pPr>
            <a:r>
              <a:rPr lang="en">
                <a:solidFill>
                  <a:srgbClr val="222222"/>
                </a:solidFill>
                <a:latin typeface="Verdana"/>
                <a:ea typeface="Verdana"/>
                <a:cs typeface="Verdana"/>
                <a:sym typeface="Verdana"/>
              </a:rPr>
              <a:t>On the top right, you see answers to questions about the organizational structure--are they a standalone incorporated business or are they hosted or are they not an official organization at all. </a:t>
            </a:r>
            <a:endParaRPr>
              <a:solidFill>
                <a:srgbClr val="222222"/>
              </a:solidFill>
              <a:latin typeface="Verdana"/>
              <a:ea typeface="Verdana"/>
              <a:cs typeface="Verdana"/>
              <a:sym typeface="Verdana"/>
            </a:endParaRPr>
          </a:p>
          <a:p>
            <a:pPr marL="0" marR="0" lvl="0" indent="0" algn="l" rtl="0">
              <a:lnSpc>
                <a:spcPct val="115000"/>
              </a:lnSpc>
              <a:spcBef>
                <a:spcPts val="1000"/>
              </a:spcBef>
              <a:spcAft>
                <a:spcPts val="0"/>
              </a:spcAft>
              <a:buNone/>
            </a:pPr>
            <a:r>
              <a:rPr lang="en">
                <a:solidFill>
                  <a:srgbClr val="222222"/>
                </a:solidFill>
                <a:latin typeface="Verdana"/>
                <a:ea typeface="Verdana"/>
                <a:cs typeface="Verdana"/>
                <a:sym typeface="Verdana"/>
              </a:rPr>
              <a:t>On the bottom right, you see answers regarding the legal structure of the organization (or its host): is it a corporation? An LLC? A Benefit Corproation or B-Corp? A Foundation? An academic institution? </a:t>
            </a:r>
            <a:endParaRPr>
              <a:solidFill>
                <a:srgbClr val="222222"/>
              </a:solidFill>
              <a:latin typeface="Verdana"/>
              <a:ea typeface="Verdana"/>
              <a:cs typeface="Verdana"/>
              <a:sym typeface="Verdana"/>
            </a:endParaRPr>
          </a:p>
          <a:p>
            <a:pPr marL="0" marR="0" lvl="0" indent="0" algn="l" rtl="0">
              <a:lnSpc>
                <a:spcPct val="115000"/>
              </a:lnSpc>
              <a:spcBef>
                <a:spcPts val="1000"/>
              </a:spcBef>
              <a:spcAft>
                <a:spcPts val="0"/>
              </a:spcAft>
              <a:buNone/>
            </a:pPr>
            <a:r>
              <a:rPr lang="en">
                <a:solidFill>
                  <a:srgbClr val="222222"/>
                </a:solidFill>
                <a:latin typeface="Verdana"/>
                <a:ea typeface="Verdana"/>
                <a:cs typeface="Verdana"/>
                <a:sym typeface="Verdana"/>
              </a:rPr>
              <a:t>We are processing a wealth of information regarding what support structures SCRs have in place right now. These are interesting in individual answers; they may be more compelling in aggregate forms, where we’ll be able to better understand the types of funding associated with particular legal or organizational structures, for example, or see if there are correlations between mature fiscal practices and governance practices in SCRs.</a:t>
            </a:r>
            <a:endParaRPr>
              <a:solidFill>
                <a:srgbClr val="222222"/>
              </a:solidFill>
              <a:latin typeface="Verdana"/>
              <a:ea typeface="Verdana"/>
              <a:cs typeface="Verdana"/>
              <a:sym typeface="Verdana"/>
            </a:endParaRPr>
          </a:p>
          <a:p>
            <a:pPr marL="0" lvl="0" indent="0" algn="l" rtl="0">
              <a:spcBef>
                <a:spcPts val="10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608fa4fb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5608fa4fb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ultimately, what do we hope the census will be able to tell us that can help our system?</a:t>
            </a:r>
            <a:endParaRPr/>
          </a:p>
          <a:p>
            <a:pPr marL="0" lvl="0" indent="0" algn="l" rtl="0">
              <a:spcBef>
                <a:spcPts val="0"/>
              </a:spcBef>
              <a:spcAft>
                <a:spcPts val="0"/>
              </a:spcAft>
              <a:buNone/>
            </a:pPr>
            <a:endParaRPr/>
          </a:p>
          <a:p>
            <a:pPr marL="0" lvl="0" indent="0" algn="l" rtl="0">
              <a:spcBef>
                <a:spcPts val="0"/>
              </a:spcBef>
              <a:spcAft>
                <a:spcPts val="0"/>
              </a:spcAft>
              <a:buNone/>
            </a:pPr>
            <a:r>
              <a:rPr lang="en"/>
              <a:t>I’ve pinpointed just a few things here, and I’ll say again that we’re in the very earliest stages of data analysis--I just finished normalizing the data last week. We’ll have far more to say and show by this Fall.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61f8f066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561f8f066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Handoff to Heather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608fa4fb7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608fa4fb7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Heather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5f6cf569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5f6cf569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Heather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0f29287e1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0f29287e1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Heather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59da4ea7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59da4ea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Maurice - remember to talk about “overview of the initiatives”--introduce them--Census is about “what have we created”, IOI and Open Platform are about “what can we do to change it?”. IOI is global, Open Platform is local</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0f29287e1_1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0f29287e1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Heather</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5a3d260fc_4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5a3d260fc_4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Hand off to Maurice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0f29287e1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50f29287e1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Maurice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5a3d260fc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55a3d260fc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Maurice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0f29287e1_1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50f29287e1_1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Maurice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0f29287e1_1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50f29287e1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Maurice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5a3d260fc_4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55a3d260fc_4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Evviva</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Standards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Fiscal Stewardship</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Structured services &amp; partnerships</a:t>
            </a: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0f29287e1_1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50f29287e1_1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Evviva/Maurice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We recognize that we’re not the only players in this space.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We’ve reached the point for opening for further conversation &amp; discourse - broad, inclusive initiative.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Looking for input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0f29287e1_1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50f29287e1_1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Evviva</a:t>
            </a:r>
            <a:endParaRPr/>
          </a:p>
          <a:p>
            <a:pPr marL="0" lvl="0" indent="0" algn="l" rtl="0">
              <a:spcBef>
                <a:spcPts val="0"/>
              </a:spcBef>
              <a:spcAft>
                <a:spcPts val="0"/>
              </a:spcAft>
              <a:buNone/>
            </a:pPr>
            <a:endParaRPr/>
          </a:p>
          <a:p>
            <a:pPr marL="0" lvl="0" indent="0" algn="l" rtl="0">
              <a:spcBef>
                <a:spcPts val="0"/>
              </a:spcBef>
              <a:spcAft>
                <a:spcPts val="0"/>
              </a:spcAft>
              <a:buNone/>
            </a:pPr>
            <a:r>
              <a:rPr lang="en"/>
              <a:t>Within the context of both IOI and Open Platform, we’ve done a lot of work thinking about sustainability and inclusivity and diversity of thought, but we recognize there is still room and a place for further conversation and input. </a:t>
            </a:r>
            <a:endParaRPr/>
          </a:p>
          <a:p>
            <a:pPr marL="0" lvl="0" indent="0" algn="l" rtl="0">
              <a:spcBef>
                <a:spcPts val="0"/>
              </a:spcBef>
              <a:spcAft>
                <a:spcPts val="0"/>
              </a:spcAft>
              <a:buNone/>
            </a:pPr>
            <a:endParaRPr/>
          </a:p>
          <a:p>
            <a:pPr marL="0" lvl="0" indent="0" algn="l" rtl="0">
              <a:spcBef>
                <a:spcPts val="0"/>
              </a:spcBef>
              <a:spcAft>
                <a:spcPts val="0"/>
              </a:spcAft>
              <a:buNone/>
            </a:pPr>
            <a:r>
              <a:rPr lang="en"/>
              <a:t>There is a LOT of room to grow for Diversity &amp; Inclusion - but there is room for further input and growth.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50f29287e1_1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50f29287e1_1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[Not a war of principles--not an extreme that says, Open is the only way or the best way, to the exclusion of all else. </a:t>
            </a:r>
            <a:br>
              <a:rPr lang="en">
                <a:solidFill>
                  <a:schemeClr val="dk1"/>
                </a:solidFill>
              </a:rPr>
            </a:br>
            <a:r>
              <a:rPr lang="en">
                <a:solidFill>
                  <a:schemeClr val="dk1"/>
                </a:solidFill>
              </a:rPr>
              <a:t>This is about bringing balance between the vendor system and the open system]</a:t>
            </a:r>
            <a:endParaRPr>
              <a:solidFill>
                <a:schemeClr val="dk1"/>
              </a:solidFill>
            </a:endParaRPr>
          </a:p>
          <a:p>
            <a:pPr marL="0" lvl="0" indent="0" algn="l" rtl="0">
              <a:spcBef>
                <a:spcPts val="1600"/>
              </a:spcBef>
              <a:spcAft>
                <a:spcPts val="1600"/>
              </a:spcAft>
              <a:buClr>
                <a:schemeClr val="dk1"/>
              </a:buClr>
              <a:buSzPts val="1100"/>
              <a:buFont typeface="Arial"/>
              <a:buNone/>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0f29287e1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0f29287e1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Maurice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50f29287e1_1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50f29287e1_1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Evviva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0f29287e1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0f29287e1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Heather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0f29287e1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0f29287e1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Katherine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0f29287e1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0f29287e1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Maurice &amp; Heather</a:t>
            </a:r>
            <a:endParaRPr/>
          </a:p>
          <a:p>
            <a:pPr marL="0" lvl="0" indent="0" algn="l" rtl="0">
              <a:spcBef>
                <a:spcPts val="0"/>
              </a:spcBef>
              <a:spcAft>
                <a:spcPts val="0"/>
              </a:spcAft>
              <a:buNone/>
            </a:pPr>
            <a:endParaRPr/>
          </a:p>
          <a:p>
            <a:pPr marL="0" lvl="0" indent="0" algn="l" rtl="0">
              <a:spcBef>
                <a:spcPts val="0"/>
              </a:spcBef>
              <a:spcAft>
                <a:spcPts val="0"/>
              </a:spcAft>
              <a:buNone/>
            </a:pPr>
            <a:r>
              <a:rPr lang="en"/>
              <a:t>Funders are telling us to work together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0f29287e1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0f29287e1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Evviva</a:t>
            </a:r>
            <a:endParaRPr/>
          </a:p>
          <a:p>
            <a:pPr marL="0" lvl="0" indent="0" algn="l" rtl="0">
              <a:spcBef>
                <a:spcPts val="0"/>
              </a:spcBef>
              <a:spcAft>
                <a:spcPts val="0"/>
              </a:spcAft>
              <a:buNone/>
            </a:pPr>
            <a:endParaRPr/>
          </a:p>
          <a:p>
            <a:pPr marL="0" lvl="0" indent="0" algn="l" rtl="0">
              <a:spcBef>
                <a:spcPts val="0"/>
              </a:spcBef>
              <a:spcAft>
                <a:spcPts val="0"/>
              </a:spcAft>
              <a:buNone/>
            </a:pPr>
            <a:r>
              <a:rPr lang="en"/>
              <a:t>So, in our discussions, we all agreed, we needed a new way of framing how this might work.  </a:t>
            </a:r>
            <a:endParaRPr/>
          </a:p>
          <a:p>
            <a:pPr marL="0" lvl="0" indent="0" algn="l" rtl="0">
              <a:spcBef>
                <a:spcPts val="0"/>
              </a:spcBef>
              <a:spcAft>
                <a:spcPts val="0"/>
              </a:spcAft>
              <a:buNone/>
            </a:pPr>
            <a:r>
              <a:rPr lang="en"/>
              <a:t>We have examples of efforts to point to and work from that have highlighted the gaps and challenges to creating collective community spaces.   </a:t>
            </a:r>
            <a:endParaRPr/>
          </a:p>
          <a:p>
            <a:pPr marL="0" lvl="0" indent="0" algn="l" rtl="0">
              <a:spcBef>
                <a:spcPts val="0"/>
              </a:spcBef>
              <a:spcAft>
                <a:spcPts val="0"/>
              </a:spcAft>
              <a:buNone/>
            </a:pPr>
            <a:endParaRPr/>
          </a:p>
          <a:p>
            <a:pPr marL="0" lvl="0" indent="0" algn="l" rtl="0">
              <a:spcBef>
                <a:spcPts val="0"/>
              </a:spcBef>
              <a:spcAft>
                <a:spcPts val="0"/>
              </a:spcAft>
              <a:buNone/>
            </a:pPr>
            <a:r>
              <a:rPr lang="en"/>
              <a:t>We’ve all been investing in projects like Vivo, DuraSpace, Fedora, DPN, APTrust, Software Preservation Network, Samvera, Fedora, Islandora, IIIF, DSpace, etc. Etc.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rgbClr val="434343"/>
                </a:solidFill>
              </a:rPr>
              <a:t>We know that many of our community investors are sick of paying $10k here, $5k there.  We know that the agencies that have funded our projects are telling us to look beyond assuming they will always be there to fund our projects as we move from “innovation” to “maintenance.”  We are taking this as an opportunity to rethink how we, as community investors, spend our money as we try to create something that is around supporting sustainability and interoperability.  </a:t>
            </a:r>
            <a:endParaRPr/>
          </a:p>
          <a:p>
            <a:pPr marL="0" lvl="0" indent="0" algn="l" rtl="0">
              <a:spcBef>
                <a:spcPts val="1600"/>
              </a:spcBef>
              <a:spcAft>
                <a:spcPts val="0"/>
              </a:spcAft>
              <a:buClr>
                <a:schemeClr val="dk1"/>
              </a:buClr>
              <a:buSzPts val="1100"/>
              <a:buFont typeface="Arial"/>
              <a:buNone/>
            </a:pPr>
            <a:r>
              <a:rPr lang="en"/>
              <a:t>If you’ve heard Heather talk about the multi-trillion dollar industry that the content providers are hoping to bank on as they move into the data analytics business we recognize that there is a there is a narrow window to construct &amp; support a comprehensive framework for collective action to impact the broader ecosystem at global scale.</a:t>
            </a:r>
            <a:endParaRPr/>
          </a:p>
          <a:p>
            <a:pPr marL="0" lvl="0" indent="0" algn="l" rtl="0">
              <a:spcBef>
                <a:spcPts val="16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0f29287e1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0f29287e1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Evviva</a:t>
            </a:r>
            <a:endParaRPr/>
          </a:p>
          <a:p>
            <a:pPr marL="0" lvl="0" indent="0" algn="l" rtl="0">
              <a:spcBef>
                <a:spcPts val="0"/>
              </a:spcBef>
              <a:spcAft>
                <a:spcPts val="0"/>
              </a:spcAft>
              <a:buNone/>
            </a:pPr>
            <a:endParaRPr/>
          </a:p>
          <a:p>
            <a:pPr marL="0" lvl="0" indent="0" algn="l" rtl="0">
              <a:spcBef>
                <a:spcPts val="0"/>
              </a:spcBef>
              <a:spcAft>
                <a:spcPts val="0"/>
              </a:spcAft>
              <a:buNone/>
            </a:pPr>
            <a:r>
              <a:rPr lang="en"/>
              <a:t>We are trying to approach this from a different angle than we have in the past.  We’re attempting to embrace this from a global perspective - we recognize that we are a series of communities and alliances, some of which are interoperable, and interdependent. </a:t>
            </a:r>
            <a:endParaRPr/>
          </a:p>
          <a:p>
            <a:pPr marL="0" lvl="0" indent="0" algn="l" rtl="0">
              <a:spcBef>
                <a:spcPts val="0"/>
              </a:spcBef>
              <a:spcAft>
                <a:spcPts val="0"/>
              </a:spcAft>
              <a:buNone/>
            </a:pPr>
            <a:endParaRPr/>
          </a:p>
          <a:p>
            <a:pPr marL="0" lvl="0" indent="0" algn="l" rtl="0">
              <a:spcBef>
                <a:spcPts val="0"/>
              </a:spcBef>
              <a:spcAft>
                <a:spcPts val="0"/>
              </a:spcAft>
              <a:buNone/>
            </a:pPr>
            <a:r>
              <a:rPr lang="en"/>
              <a:t>We are looking to build  a coherence approach where we use the structural elements of our various projects to ensure interoperability &amp; integration.  </a:t>
            </a:r>
            <a:endParaRPr/>
          </a:p>
          <a:p>
            <a:pPr marL="0" lvl="0" indent="0" algn="l" rtl="0">
              <a:spcBef>
                <a:spcPts val="0"/>
              </a:spcBef>
              <a:spcAft>
                <a:spcPts val="0"/>
              </a:spcAft>
              <a:buNone/>
            </a:pPr>
            <a:endParaRPr/>
          </a:p>
          <a:p>
            <a:pPr marL="0" lvl="0" indent="0" algn="l" rtl="0">
              <a:spcBef>
                <a:spcPts val="0"/>
              </a:spcBef>
              <a:spcAft>
                <a:spcPts val="0"/>
              </a:spcAft>
              <a:buNone/>
            </a:pPr>
            <a:r>
              <a:rPr lang="en"/>
              <a:t>Finally, we’re hoping to create a </a:t>
            </a:r>
            <a:endParaRPr/>
          </a:p>
          <a:p>
            <a:pPr marL="0" lvl="0" indent="0" algn="l" rtl="0">
              <a:spcBef>
                <a:spcPts val="0"/>
              </a:spcBef>
              <a:spcAft>
                <a:spcPts val="0"/>
              </a:spcAft>
              <a:buClr>
                <a:schemeClr val="dk1"/>
              </a:buClr>
              <a:buSzPts val="1100"/>
              <a:buFont typeface="Arial"/>
              <a:buNone/>
            </a:pPr>
            <a:endParaRPr>
              <a:solidFill>
                <a:srgbClr val="434343"/>
              </a:solidFill>
            </a:endParaRPr>
          </a:p>
          <a:p>
            <a:pPr marL="0" lvl="0" indent="0" algn="l" rtl="0">
              <a:spcBef>
                <a:spcPts val="1600"/>
              </a:spcBef>
              <a:spcAft>
                <a:spcPts val="0"/>
              </a:spcAft>
              <a:buClr>
                <a:schemeClr val="dk1"/>
              </a:buClr>
              <a:buSzPts val="1100"/>
              <a:buFont typeface="Arial"/>
              <a:buNone/>
            </a:pPr>
            <a:r>
              <a:rPr lang="en" b="1">
                <a:solidFill>
                  <a:srgbClr val="1155CC"/>
                </a:solidFill>
              </a:rPr>
              <a:t>Enabling a coherence approach:</a:t>
            </a:r>
            <a:r>
              <a:rPr lang="en">
                <a:solidFill>
                  <a:srgbClr val="434343"/>
                </a:solidFill>
              </a:rPr>
              <a:t/>
            </a:r>
            <a:br>
              <a:rPr lang="en">
                <a:solidFill>
                  <a:srgbClr val="434343"/>
                </a:solidFill>
              </a:rPr>
            </a:br>
            <a:r>
              <a:rPr lang="en">
                <a:solidFill>
                  <a:srgbClr val="434343"/>
                </a:solidFill>
              </a:rPr>
              <a:t>Structural elements to ensure interoperability &amp; integration</a:t>
            </a:r>
            <a:br>
              <a:rPr lang="en">
                <a:solidFill>
                  <a:srgbClr val="434343"/>
                </a:solidFill>
              </a:rPr>
            </a:br>
            <a:r>
              <a:rPr lang="en">
                <a:solidFill>
                  <a:srgbClr val="434343"/>
                </a:solidFill>
              </a:rPr>
              <a:t>(Relate the parts to the whole)</a:t>
            </a:r>
            <a:endParaRPr>
              <a:solidFill>
                <a:srgbClr val="434343"/>
              </a:solidFill>
            </a:endParaRPr>
          </a:p>
          <a:p>
            <a:pPr marL="0" lvl="0" indent="0" algn="l" rtl="0">
              <a:spcBef>
                <a:spcPts val="1600"/>
              </a:spcBef>
              <a:spcAft>
                <a:spcPts val="0"/>
              </a:spcAft>
              <a:buClr>
                <a:schemeClr val="dk1"/>
              </a:buClr>
              <a:buSzPts val="1100"/>
              <a:buFont typeface="Arial"/>
              <a:buNone/>
            </a:pPr>
            <a:r>
              <a:rPr lang="en" b="1">
                <a:solidFill>
                  <a:srgbClr val="1155CC"/>
                </a:solidFill>
              </a:rPr>
              <a:t>Enacting sustainable fiscal stewardship:</a:t>
            </a:r>
            <a:r>
              <a:rPr lang="en">
                <a:solidFill>
                  <a:srgbClr val="434343"/>
                </a:solidFill>
              </a:rPr>
              <a:t/>
            </a:r>
            <a:br>
              <a:rPr lang="en">
                <a:solidFill>
                  <a:srgbClr val="434343"/>
                </a:solidFill>
              </a:rPr>
            </a:br>
            <a:r>
              <a:rPr lang="en">
                <a:solidFill>
                  <a:srgbClr val="434343"/>
                </a:solidFill>
              </a:rPr>
              <a:t>Reinvesting &amp; being responsible with limited resources </a:t>
            </a:r>
            <a:br>
              <a:rPr lang="en">
                <a:solidFill>
                  <a:srgbClr val="434343"/>
                </a:solidFill>
              </a:rPr>
            </a:br>
            <a:r>
              <a:rPr lang="en">
                <a:solidFill>
                  <a:srgbClr val="434343"/>
                </a:solidFill>
              </a:rPr>
              <a:t>(Pool the risk &amp; manage investment)</a:t>
            </a:r>
            <a:endParaRPr>
              <a:solidFill>
                <a:srgbClr val="434343"/>
              </a:solidFill>
            </a:endParaRPr>
          </a:p>
          <a:p>
            <a:pPr marL="0" lvl="0" indent="0" algn="l" rtl="0">
              <a:spcBef>
                <a:spcPts val="160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61f8f06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61f8f06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Handoff to Katherine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BD1C2B"/>
        </a:solid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ctrTitle"/>
          </p:nvPr>
        </p:nvSpPr>
        <p:spPr>
          <a:xfrm>
            <a:off x="457200" y="1534650"/>
            <a:ext cx="8153400" cy="11598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4200"/>
              <a:buFont typeface="Source Sans Pro"/>
              <a:buNone/>
              <a:defRPr sz="4200">
                <a:solidFill>
                  <a:srgbClr val="FFFFFF"/>
                </a:solidFill>
                <a:latin typeface="Source Sans Pro"/>
                <a:ea typeface="Source Sans Pro"/>
                <a:cs typeface="Source Sans Pro"/>
                <a:sym typeface="Source Sans Pro"/>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55" name="Google Shape;55;p14"/>
          <p:cNvSpPr txBox="1">
            <a:spLocks noGrp="1"/>
          </p:cNvSpPr>
          <p:nvPr>
            <p:ph type="subTitle" idx="1"/>
          </p:nvPr>
        </p:nvSpPr>
        <p:spPr>
          <a:xfrm>
            <a:off x="457200" y="2707075"/>
            <a:ext cx="8153400" cy="7848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2000"/>
              <a:buFont typeface="Source Sans Pro"/>
              <a:buNone/>
              <a:defRPr sz="2000">
                <a:solidFill>
                  <a:srgbClr val="FFFFFF"/>
                </a:solidFill>
                <a:latin typeface="Source Sans Pro"/>
                <a:ea typeface="Source Sans Pro"/>
                <a:cs typeface="Source Sans Pro"/>
                <a:sym typeface="Source Sans Pro"/>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enter slide">
  <p:cSld name="TITLE_1">
    <p:bg>
      <p:bgPr>
        <a:solidFill>
          <a:srgbClr val="FFFFFF"/>
        </a:solid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ctrTitle"/>
          </p:nvPr>
        </p:nvSpPr>
        <p:spPr>
          <a:xfrm>
            <a:off x="685800" y="239217"/>
            <a:ext cx="7772400" cy="1159800"/>
          </a:xfrm>
          <a:prstGeom prst="rect">
            <a:avLst/>
          </a:prstGeom>
        </p:spPr>
        <p:txBody>
          <a:bodyPr spcFirstLastPara="1" wrap="square" lIns="91425" tIns="91425" rIns="91425" bIns="91425" anchor="t" anchorCtr="0"/>
          <a:lstStyle>
            <a:lvl1pPr lvl="0" algn="ctr" rtl="0">
              <a:spcBef>
                <a:spcPts val="0"/>
              </a:spcBef>
              <a:spcAft>
                <a:spcPts val="0"/>
              </a:spcAft>
              <a:buClr>
                <a:srgbClr val="000000"/>
              </a:buClr>
              <a:buSzPts val="3600"/>
              <a:buFont typeface="Source Sans Pro"/>
              <a:buNone/>
              <a:defRPr>
                <a:solidFill>
                  <a:srgbClr val="000000"/>
                </a:solidFill>
                <a:latin typeface="Source Sans Pro"/>
                <a:ea typeface="Source Sans Pro"/>
                <a:cs typeface="Source Sans Pro"/>
                <a:sym typeface="Source Sans Pro"/>
              </a:defRPr>
            </a:lvl1pPr>
            <a:lvl2pPr lvl="1" algn="ctr" rtl="0">
              <a:spcBef>
                <a:spcPts val="0"/>
              </a:spcBef>
              <a:spcAft>
                <a:spcPts val="0"/>
              </a:spcAft>
              <a:buClr>
                <a:srgbClr val="000000"/>
              </a:buClr>
              <a:buSzPts val="3600"/>
              <a:buNone/>
              <a:defRPr>
                <a:solidFill>
                  <a:srgbClr val="000000"/>
                </a:solidFill>
              </a:defRPr>
            </a:lvl2pPr>
            <a:lvl3pPr lvl="2" algn="ctr" rtl="0">
              <a:spcBef>
                <a:spcPts val="0"/>
              </a:spcBef>
              <a:spcAft>
                <a:spcPts val="0"/>
              </a:spcAft>
              <a:buClr>
                <a:srgbClr val="000000"/>
              </a:buClr>
              <a:buSzPts val="3600"/>
              <a:buNone/>
              <a:defRPr>
                <a:solidFill>
                  <a:srgbClr val="000000"/>
                </a:solidFill>
              </a:defRPr>
            </a:lvl3pPr>
            <a:lvl4pPr lvl="3" algn="ctr" rtl="0">
              <a:spcBef>
                <a:spcPts val="0"/>
              </a:spcBef>
              <a:spcAft>
                <a:spcPts val="0"/>
              </a:spcAft>
              <a:buClr>
                <a:srgbClr val="000000"/>
              </a:buClr>
              <a:buSzPts val="3600"/>
              <a:buNone/>
              <a:defRPr>
                <a:solidFill>
                  <a:srgbClr val="000000"/>
                </a:solidFill>
              </a:defRPr>
            </a:lvl4pPr>
            <a:lvl5pPr lvl="4" algn="ctr" rtl="0">
              <a:spcBef>
                <a:spcPts val="0"/>
              </a:spcBef>
              <a:spcAft>
                <a:spcPts val="0"/>
              </a:spcAft>
              <a:buClr>
                <a:srgbClr val="000000"/>
              </a:buClr>
              <a:buSzPts val="3600"/>
              <a:buNone/>
              <a:defRPr>
                <a:solidFill>
                  <a:srgbClr val="000000"/>
                </a:solidFill>
              </a:defRPr>
            </a:lvl5pPr>
            <a:lvl6pPr lvl="5" algn="ctr" rtl="0">
              <a:spcBef>
                <a:spcPts val="0"/>
              </a:spcBef>
              <a:spcAft>
                <a:spcPts val="0"/>
              </a:spcAft>
              <a:buClr>
                <a:srgbClr val="000000"/>
              </a:buClr>
              <a:buSzPts val="3600"/>
              <a:buNone/>
              <a:defRPr>
                <a:solidFill>
                  <a:srgbClr val="000000"/>
                </a:solidFill>
              </a:defRPr>
            </a:lvl6pPr>
            <a:lvl7pPr lvl="6" algn="ctr" rtl="0">
              <a:spcBef>
                <a:spcPts val="0"/>
              </a:spcBef>
              <a:spcAft>
                <a:spcPts val="0"/>
              </a:spcAft>
              <a:buClr>
                <a:srgbClr val="000000"/>
              </a:buClr>
              <a:buSzPts val="3600"/>
              <a:buNone/>
              <a:defRPr>
                <a:solidFill>
                  <a:srgbClr val="000000"/>
                </a:solidFill>
              </a:defRPr>
            </a:lvl7pPr>
            <a:lvl8pPr lvl="7" algn="ctr" rtl="0">
              <a:spcBef>
                <a:spcPts val="0"/>
              </a:spcBef>
              <a:spcAft>
                <a:spcPts val="0"/>
              </a:spcAft>
              <a:buClr>
                <a:srgbClr val="000000"/>
              </a:buClr>
              <a:buSzPts val="3600"/>
              <a:buNone/>
              <a:defRPr>
                <a:solidFill>
                  <a:srgbClr val="000000"/>
                </a:solidFill>
              </a:defRPr>
            </a:lvl8pPr>
            <a:lvl9pPr lvl="8" algn="ctr" rtl="0">
              <a:spcBef>
                <a:spcPts val="0"/>
              </a:spcBef>
              <a:spcAft>
                <a:spcPts val="0"/>
              </a:spcAft>
              <a:buClr>
                <a:srgbClr val="000000"/>
              </a:buClr>
              <a:buSzPts val="3600"/>
              <a:buNone/>
              <a:defRPr>
                <a:solidFill>
                  <a:srgbClr val="000000"/>
                </a:solidFill>
              </a:defRPr>
            </a:lvl9pPr>
          </a:lstStyle>
          <a:p>
            <a:endParaRPr/>
          </a:p>
        </p:txBody>
      </p:sp>
      <p:sp>
        <p:nvSpPr>
          <p:cNvPr id="58" name="Google Shape;58;p15"/>
          <p:cNvSpPr txBox="1">
            <a:spLocks noGrp="1"/>
          </p:cNvSpPr>
          <p:nvPr>
            <p:ph type="body" idx="1"/>
          </p:nvPr>
        </p:nvSpPr>
        <p:spPr>
          <a:xfrm>
            <a:off x="1571075" y="2402225"/>
            <a:ext cx="6001800" cy="1200300"/>
          </a:xfrm>
          <a:prstGeom prst="rect">
            <a:avLst/>
          </a:prstGeom>
        </p:spPr>
        <p:txBody>
          <a:bodyPr spcFirstLastPara="1" wrap="square" lIns="91425" tIns="91425" rIns="91425" bIns="91425" anchor="ctr" anchorCtr="0"/>
          <a:lstStyle>
            <a:lvl1pPr marL="457200" lvl="0" indent="-355600" algn="ctr" rtl="0">
              <a:spcBef>
                <a:spcPts val="600"/>
              </a:spcBef>
              <a:spcAft>
                <a:spcPts val="0"/>
              </a:spcAft>
              <a:buSzPts val="2000"/>
              <a:buFont typeface="Source Serif Pro"/>
              <a:buChar char="●"/>
              <a:defRPr sz="2000">
                <a:latin typeface="Source Serif Pro"/>
                <a:ea typeface="Source Serif Pro"/>
                <a:cs typeface="Source Serif Pro"/>
                <a:sym typeface="Source Serif Pro"/>
              </a:defRPr>
            </a:lvl1pPr>
            <a:lvl2pPr marL="914400" lvl="1" indent="-355600" algn="ctr" rtl="0">
              <a:spcBef>
                <a:spcPts val="0"/>
              </a:spcBef>
              <a:spcAft>
                <a:spcPts val="0"/>
              </a:spcAft>
              <a:buSzPts val="2000"/>
              <a:buFont typeface="Source Serif Pro"/>
              <a:buChar char="○"/>
              <a:defRPr sz="2000">
                <a:latin typeface="Source Serif Pro"/>
                <a:ea typeface="Source Serif Pro"/>
                <a:cs typeface="Source Serif Pro"/>
                <a:sym typeface="Source Serif Pro"/>
              </a:defRPr>
            </a:lvl2pPr>
            <a:lvl3pPr marL="1371600" lvl="2" indent="-355600" algn="ctr" rtl="0">
              <a:spcBef>
                <a:spcPts val="0"/>
              </a:spcBef>
              <a:spcAft>
                <a:spcPts val="0"/>
              </a:spcAft>
              <a:buSzPts val="2000"/>
              <a:buFont typeface="Source Serif Pro"/>
              <a:buChar char="■"/>
              <a:defRPr sz="2000">
                <a:latin typeface="Source Serif Pro"/>
                <a:ea typeface="Source Serif Pro"/>
                <a:cs typeface="Source Serif Pro"/>
                <a:sym typeface="Source Serif Pro"/>
              </a:defRPr>
            </a:lvl3pPr>
            <a:lvl4pPr marL="1828800" lvl="3" indent="-355600" algn="ctr" rtl="0">
              <a:spcBef>
                <a:spcPts val="0"/>
              </a:spcBef>
              <a:spcAft>
                <a:spcPts val="0"/>
              </a:spcAft>
              <a:buSzPts val="2000"/>
              <a:buFont typeface="Source Serif Pro"/>
              <a:buChar char="●"/>
              <a:defRPr sz="2000">
                <a:latin typeface="Source Serif Pro"/>
                <a:ea typeface="Source Serif Pro"/>
                <a:cs typeface="Source Serif Pro"/>
                <a:sym typeface="Source Serif Pro"/>
              </a:defRPr>
            </a:lvl4pPr>
            <a:lvl5pPr marL="2286000" lvl="4" indent="-355600" algn="ctr" rtl="0">
              <a:spcBef>
                <a:spcPts val="0"/>
              </a:spcBef>
              <a:spcAft>
                <a:spcPts val="0"/>
              </a:spcAft>
              <a:buSzPts val="2000"/>
              <a:buFont typeface="Source Serif Pro"/>
              <a:buChar char="○"/>
              <a:defRPr sz="2000">
                <a:latin typeface="Source Serif Pro"/>
                <a:ea typeface="Source Serif Pro"/>
                <a:cs typeface="Source Serif Pro"/>
                <a:sym typeface="Source Serif Pro"/>
              </a:defRPr>
            </a:lvl5pPr>
            <a:lvl6pPr marL="2743200" lvl="5" indent="-355600" algn="ctr" rtl="0">
              <a:spcBef>
                <a:spcPts val="0"/>
              </a:spcBef>
              <a:spcAft>
                <a:spcPts val="0"/>
              </a:spcAft>
              <a:buSzPts val="2000"/>
              <a:buFont typeface="Source Serif Pro"/>
              <a:buChar char="■"/>
              <a:defRPr sz="2000">
                <a:latin typeface="Source Serif Pro"/>
                <a:ea typeface="Source Serif Pro"/>
                <a:cs typeface="Source Serif Pro"/>
                <a:sym typeface="Source Serif Pro"/>
              </a:defRPr>
            </a:lvl6pPr>
            <a:lvl7pPr marL="3200400" lvl="6" indent="-355600" algn="ctr" rtl="0">
              <a:spcBef>
                <a:spcPts val="0"/>
              </a:spcBef>
              <a:spcAft>
                <a:spcPts val="0"/>
              </a:spcAft>
              <a:buSzPts val="2000"/>
              <a:buFont typeface="Source Serif Pro"/>
              <a:buChar char="●"/>
              <a:defRPr sz="2000">
                <a:latin typeface="Source Serif Pro"/>
                <a:ea typeface="Source Serif Pro"/>
                <a:cs typeface="Source Serif Pro"/>
                <a:sym typeface="Source Serif Pro"/>
              </a:defRPr>
            </a:lvl7pPr>
            <a:lvl8pPr marL="3657600" lvl="7" indent="-355600" algn="ctr" rtl="0">
              <a:spcBef>
                <a:spcPts val="0"/>
              </a:spcBef>
              <a:spcAft>
                <a:spcPts val="0"/>
              </a:spcAft>
              <a:buSzPts val="2000"/>
              <a:buFont typeface="Source Serif Pro"/>
              <a:buChar char="○"/>
              <a:defRPr sz="2000">
                <a:latin typeface="Source Serif Pro"/>
                <a:ea typeface="Source Serif Pro"/>
                <a:cs typeface="Source Serif Pro"/>
                <a:sym typeface="Source Serif Pro"/>
              </a:defRPr>
            </a:lvl8pPr>
            <a:lvl9pPr marL="4114800" lvl="8" indent="-355600" algn="ctr" rtl="0">
              <a:spcBef>
                <a:spcPts val="0"/>
              </a:spcBef>
              <a:spcAft>
                <a:spcPts val="0"/>
              </a:spcAft>
              <a:buSzPts val="2000"/>
              <a:buFont typeface="Source Serif Pro"/>
              <a:buChar char="■"/>
              <a:defRPr sz="2000">
                <a:latin typeface="Source Serif Pro"/>
                <a:ea typeface="Source Serif Pro"/>
                <a:cs typeface="Source Serif Pro"/>
                <a:sym typeface="Source Serif Pro"/>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9"/>
        <p:cNvGrpSpPr/>
        <p:nvPr/>
      </p:nvGrpSpPr>
      <p:grpSpPr>
        <a:xfrm>
          <a:off x="0" y="0"/>
          <a:ext cx="0" cy="0"/>
          <a:chOff x="0" y="0"/>
          <a:chExt cx="0" cy="0"/>
        </a:xfrm>
      </p:grpSpPr>
      <p:sp>
        <p:nvSpPr>
          <p:cNvPr id="60" name="Google Shape;60;p16"/>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lstStyle>
            <a:lvl1pPr lvl="0" rtl="0">
              <a:spcBef>
                <a:spcPts val="0"/>
              </a:spcBef>
              <a:spcAft>
                <a:spcPts val="0"/>
              </a:spcAft>
              <a:buSzPts val="3200"/>
              <a:buFont typeface="Source Sans Pro"/>
              <a:buNone/>
              <a:defRPr sz="3200">
                <a:latin typeface="Source Sans Pro"/>
                <a:ea typeface="Source Sans Pro"/>
                <a:cs typeface="Source Sans Pro"/>
                <a:sym typeface="Source Sans Pro"/>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1" name="Google Shape;61;p16"/>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Font typeface="Source Serif Pro"/>
              <a:buChar char="●"/>
              <a:defRPr sz="2000">
                <a:latin typeface="Source Serif Pro"/>
                <a:ea typeface="Source Serif Pro"/>
                <a:cs typeface="Source Serif Pro"/>
                <a:sym typeface="Source Serif Pro"/>
              </a:defRPr>
            </a:lvl1pPr>
            <a:lvl2pPr marL="914400" lvl="1" indent="-355600" rtl="0">
              <a:spcBef>
                <a:spcPts val="0"/>
              </a:spcBef>
              <a:spcAft>
                <a:spcPts val="0"/>
              </a:spcAft>
              <a:buSzPts val="2000"/>
              <a:buFont typeface="Source Serif Pro"/>
              <a:buChar char="○"/>
              <a:defRPr sz="2000">
                <a:latin typeface="Source Serif Pro"/>
                <a:ea typeface="Source Serif Pro"/>
                <a:cs typeface="Source Serif Pro"/>
                <a:sym typeface="Source Serif Pro"/>
              </a:defRPr>
            </a:lvl2pPr>
            <a:lvl3pPr marL="1371600" lvl="2" indent="-355600" rtl="0">
              <a:spcBef>
                <a:spcPts val="0"/>
              </a:spcBef>
              <a:spcAft>
                <a:spcPts val="0"/>
              </a:spcAft>
              <a:buSzPts val="2000"/>
              <a:buFont typeface="Source Serif Pro"/>
              <a:buChar char="■"/>
              <a:defRPr sz="2000">
                <a:latin typeface="Source Serif Pro"/>
                <a:ea typeface="Source Serif Pro"/>
                <a:cs typeface="Source Serif Pro"/>
                <a:sym typeface="Source Serif Pro"/>
              </a:defRPr>
            </a:lvl3pPr>
            <a:lvl4pPr marL="1828800" lvl="3" indent="-355600" rtl="0">
              <a:spcBef>
                <a:spcPts val="0"/>
              </a:spcBef>
              <a:spcAft>
                <a:spcPts val="0"/>
              </a:spcAft>
              <a:buSzPts val="2000"/>
              <a:buFont typeface="Source Serif Pro"/>
              <a:buChar char="●"/>
              <a:defRPr sz="2000">
                <a:latin typeface="Source Serif Pro"/>
                <a:ea typeface="Source Serif Pro"/>
                <a:cs typeface="Source Serif Pro"/>
                <a:sym typeface="Source Serif Pro"/>
              </a:defRPr>
            </a:lvl4pPr>
            <a:lvl5pPr marL="2286000" lvl="4" indent="-355600" rtl="0">
              <a:spcBef>
                <a:spcPts val="0"/>
              </a:spcBef>
              <a:spcAft>
                <a:spcPts val="0"/>
              </a:spcAft>
              <a:buSzPts val="2000"/>
              <a:buFont typeface="Source Serif Pro"/>
              <a:buChar char="○"/>
              <a:defRPr sz="2000">
                <a:latin typeface="Source Serif Pro"/>
                <a:ea typeface="Source Serif Pro"/>
                <a:cs typeface="Source Serif Pro"/>
                <a:sym typeface="Source Serif Pro"/>
              </a:defRPr>
            </a:lvl5pPr>
            <a:lvl6pPr marL="2743200" lvl="5" indent="-355600" rtl="0">
              <a:spcBef>
                <a:spcPts val="0"/>
              </a:spcBef>
              <a:spcAft>
                <a:spcPts val="0"/>
              </a:spcAft>
              <a:buSzPts val="2000"/>
              <a:buFont typeface="Source Serif Pro"/>
              <a:buChar char="■"/>
              <a:defRPr sz="2000">
                <a:latin typeface="Source Serif Pro"/>
                <a:ea typeface="Source Serif Pro"/>
                <a:cs typeface="Source Serif Pro"/>
                <a:sym typeface="Source Serif Pro"/>
              </a:defRPr>
            </a:lvl6pPr>
            <a:lvl7pPr marL="3200400" lvl="6" indent="-355600" rtl="0">
              <a:spcBef>
                <a:spcPts val="0"/>
              </a:spcBef>
              <a:spcAft>
                <a:spcPts val="0"/>
              </a:spcAft>
              <a:buSzPts val="2000"/>
              <a:buFont typeface="Source Serif Pro"/>
              <a:buChar char="●"/>
              <a:defRPr sz="2000">
                <a:latin typeface="Source Serif Pro"/>
                <a:ea typeface="Source Serif Pro"/>
                <a:cs typeface="Source Serif Pro"/>
                <a:sym typeface="Source Serif Pro"/>
              </a:defRPr>
            </a:lvl7pPr>
            <a:lvl8pPr marL="3657600" lvl="7" indent="-355600" rtl="0">
              <a:spcBef>
                <a:spcPts val="0"/>
              </a:spcBef>
              <a:spcAft>
                <a:spcPts val="0"/>
              </a:spcAft>
              <a:buSzPts val="2000"/>
              <a:buFont typeface="Source Serif Pro"/>
              <a:buChar char="○"/>
              <a:defRPr sz="2000">
                <a:latin typeface="Source Serif Pro"/>
                <a:ea typeface="Source Serif Pro"/>
                <a:cs typeface="Source Serif Pro"/>
                <a:sym typeface="Source Serif Pro"/>
              </a:defRPr>
            </a:lvl8pPr>
            <a:lvl9pPr marL="4114800" lvl="8" indent="-355600" rtl="0">
              <a:spcBef>
                <a:spcPts val="0"/>
              </a:spcBef>
              <a:spcAft>
                <a:spcPts val="0"/>
              </a:spcAft>
              <a:buSzPts val="2000"/>
              <a:buFont typeface="Source Serif Pro"/>
              <a:buChar char="■"/>
              <a:defRPr sz="2000">
                <a:latin typeface="Source Serif Pro"/>
                <a:ea typeface="Source Serif Pro"/>
                <a:cs typeface="Source Serif Pro"/>
                <a:sym typeface="Source Serif Pr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17"/>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lstStyle>
            <a:lvl1pPr lvl="0" rtl="0">
              <a:spcBef>
                <a:spcPts val="0"/>
              </a:spcBef>
              <a:spcAft>
                <a:spcPts val="0"/>
              </a:spcAft>
              <a:buSzPts val="3200"/>
              <a:buFont typeface="Source Sans Pro"/>
              <a:buNone/>
              <a:defRPr sz="3200">
                <a:latin typeface="Source Sans Pro"/>
                <a:ea typeface="Source Sans Pro"/>
                <a:cs typeface="Source Sans Pro"/>
                <a:sym typeface="Source Sans Pro"/>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4"/>
        <p:cNvGrpSpPr/>
        <p:nvPr/>
      </p:nvGrpSpPr>
      <p:grpSpPr>
        <a:xfrm>
          <a:off x="0" y="0"/>
          <a:ext cx="0" cy="0"/>
          <a:chOff x="0" y="0"/>
          <a:chExt cx="0" cy="0"/>
        </a:xfrm>
      </p:grpSpPr>
      <p:sp>
        <p:nvSpPr>
          <p:cNvPr id="65" name="Google Shape;65;p18"/>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lgn="ctr" rtl="0">
              <a:spcBef>
                <a:spcPts val="360"/>
              </a:spcBef>
              <a:spcAft>
                <a:spcPts val="0"/>
              </a:spcAft>
              <a:buSzPts val="1800"/>
              <a:buFont typeface="Source Serif Pro"/>
              <a:buNone/>
              <a:defRPr sz="1800">
                <a:latin typeface="Source Serif Pro"/>
                <a:ea typeface="Source Serif Pro"/>
                <a:cs typeface="Source Serif Pro"/>
                <a:sym typeface="Source Serif Pro"/>
              </a:defRPr>
            </a:lvl1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7"/>
        <p:cNvGrpSpPr/>
        <p:nvPr/>
      </p:nvGrpSpPr>
      <p:grpSpPr>
        <a:xfrm>
          <a:off x="0" y="0"/>
          <a:ext cx="0" cy="0"/>
          <a:chOff x="0" y="0"/>
          <a:chExt cx="0" cy="0"/>
        </a:xfrm>
      </p:grpSpPr>
      <p:sp>
        <p:nvSpPr>
          <p:cNvPr id="68" name="Google Shape;68;p20"/>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9" name="Google Shape;69;p2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0" name="Google Shape;70;p2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1" name="Google Shape;71;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lvl="0" rtl="0">
              <a:spcBef>
                <a:spcPts val="0"/>
              </a:spcBef>
              <a:spcAft>
                <a:spcPts val="0"/>
              </a:spcAft>
              <a:buClr>
                <a:schemeClr val="dk1"/>
              </a:buClr>
              <a:buSzPts val="3600"/>
              <a:buFont typeface="Source Sans Pro"/>
              <a:buNone/>
              <a:defRPr sz="3600" b="1">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
        <p:nvSpPr>
          <p:cNvPr id="52" name="Google Shape;52;p13"/>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lstStyle>
            <a:lvl1pPr marL="457200" lvl="0" indent="-355600" rtl="0">
              <a:spcBef>
                <a:spcPts val="60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1pPr>
            <a:lvl2pPr marL="914400" lvl="1" indent="-355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2pPr>
            <a:lvl3pPr marL="1371600" lvl="2" indent="-355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3pPr>
            <a:lvl4pPr marL="1828800" lvl="3" indent="-355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4pPr>
            <a:lvl5pPr marL="2286000" lvl="4" indent="-355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5pPr>
            <a:lvl6pPr marL="2743200" lvl="5" indent="-355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6pPr>
            <a:lvl7pPr marL="3200400" lvl="6" indent="-355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7pPr>
            <a:lvl8pPr marL="3657600" lvl="7" indent="-355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8pPr>
            <a:lvl9pPr marL="4114800" lvl="8" indent="-355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educopia.org/cultivation"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scholarlycommons.net/map/" TargetMode="Externa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jrost.or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2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Towards Coherence through </a:t>
            </a:r>
            <a:endParaRPr sz="3600"/>
          </a:p>
          <a:p>
            <a:pPr marL="0" lvl="0" indent="0" algn="ctr" rtl="0">
              <a:spcBef>
                <a:spcPts val="0"/>
              </a:spcBef>
              <a:spcAft>
                <a:spcPts val="0"/>
              </a:spcAft>
              <a:buNone/>
            </a:pPr>
            <a:r>
              <a:rPr lang="en" sz="3600"/>
              <a:t>Collective Action: </a:t>
            </a:r>
            <a:endParaRPr sz="3600"/>
          </a:p>
          <a:p>
            <a:pPr marL="0" lvl="0" indent="0" algn="ctr" rtl="0">
              <a:spcBef>
                <a:spcPts val="0"/>
              </a:spcBef>
              <a:spcAft>
                <a:spcPts val="0"/>
              </a:spcAft>
              <a:buNone/>
            </a:pPr>
            <a:r>
              <a:rPr lang="en" sz="3600"/>
              <a:t>Laying the Foundation for Sustainable, Open Infrastructure</a:t>
            </a:r>
            <a:endParaRPr sz="3600"/>
          </a:p>
        </p:txBody>
      </p:sp>
      <p:sp>
        <p:nvSpPr>
          <p:cNvPr id="77" name="Google Shape;77;p2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Katherine Skinner, Educopia</a:t>
            </a:r>
            <a:endParaRPr/>
          </a:p>
          <a:p>
            <a:pPr marL="0" lvl="0" indent="0" algn="ctr" rtl="0">
              <a:spcBef>
                <a:spcPts val="0"/>
              </a:spcBef>
              <a:spcAft>
                <a:spcPts val="0"/>
              </a:spcAft>
              <a:buClr>
                <a:schemeClr val="dk1"/>
              </a:buClr>
              <a:buSzPts val="1100"/>
              <a:buFont typeface="Arial"/>
              <a:buNone/>
            </a:pPr>
            <a:r>
              <a:rPr lang="en"/>
              <a:t>Heather Joseph, SPARC</a:t>
            </a:r>
            <a:endParaRPr/>
          </a:p>
          <a:p>
            <a:pPr marL="0" lvl="0" indent="0" algn="ctr" rtl="0">
              <a:spcBef>
                <a:spcPts val="0"/>
              </a:spcBef>
              <a:spcAft>
                <a:spcPts val="0"/>
              </a:spcAft>
              <a:buClr>
                <a:schemeClr val="dk1"/>
              </a:buClr>
              <a:buSzPts val="1100"/>
              <a:buFont typeface="Arial"/>
              <a:buNone/>
            </a:pPr>
            <a:r>
              <a:rPr lang="en"/>
              <a:t>Maurice York, University of Michigan</a:t>
            </a:r>
            <a:endParaRPr/>
          </a:p>
          <a:p>
            <a:pPr marL="0" lvl="0" indent="0" algn="ctr" rtl="0">
              <a:spcBef>
                <a:spcPts val="0"/>
              </a:spcBef>
              <a:spcAft>
                <a:spcPts val="0"/>
              </a:spcAft>
              <a:buClr>
                <a:schemeClr val="dk1"/>
              </a:buClr>
              <a:buSzPts val="1100"/>
              <a:buFont typeface="Arial"/>
              <a:buNone/>
            </a:pPr>
            <a:r>
              <a:rPr lang="en"/>
              <a:t>Evviva Weinraub, Northwestern University</a:t>
            </a:r>
            <a:endParaRPr/>
          </a:p>
        </p:txBody>
      </p:sp>
    </p:spTree>
  </p:cSld>
  <p:clrMapOvr>
    <a:masterClrMapping/>
  </p:clrMapOvr>
  <mc:AlternateContent xmlns:mc="http://schemas.openxmlformats.org/markup-compatibility/2006" xmlns:p14="http://schemas.microsoft.com/office/powerpoint/2010/main">
    <mc:Choice Requires="p14">
      <p:transition spd="slow">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434343"/>
                </a:solidFill>
              </a:rPr>
              <a:t>CONTEXT: Mapping Scholarly </a:t>
            </a:r>
            <a:br>
              <a:rPr lang="en">
                <a:solidFill>
                  <a:srgbClr val="434343"/>
                </a:solidFill>
              </a:rPr>
            </a:br>
            <a:r>
              <a:rPr lang="en">
                <a:solidFill>
                  <a:srgbClr val="434343"/>
                </a:solidFill>
              </a:rPr>
              <a:t>Communication Infrastructure</a:t>
            </a:r>
            <a:r>
              <a:rPr lang="en"/>
              <a:t> </a:t>
            </a:r>
            <a:endParaRPr/>
          </a:p>
        </p:txBody>
      </p:sp>
      <p:sp>
        <p:nvSpPr>
          <p:cNvPr id="132" name="Google Shape;132;p30"/>
          <p:cNvSpPr txBox="1">
            <a:spLocks noGrp="1"/>
          </p:cNvSpPr>
          <p:nvPr>
            <p:ph type="body" idx="1"/>
          </p:nvPr>
        </p:nvSpPr>
        <p:spPr>
          <a:xfrm>
            <a:off x="311700" y="1017725"/>
            <a:ext cx="8241900" cy="38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000000"/>
              </a:solidFill>
            </a:endParaRPr>
          </a:p>
          <a:p>
            <a:pPr marL="0" lvl="0" indent="0" algn="l" rtl="0">
              <a:spcBef>
                <a:spcPts val="1600"/>
              </a:spcBef>
              <a:spcAft>
                <a:spcPts val="0"/>
              </a:spcAft>
              <a:buNone/>
            </a:pPr>
            <a:r>
              <a:rPr lang="en" sz="2000">
                <a:solidFill>
                  <a:srgbClr val="000000"/>
                </a:solidFill>
              </a:rPr>
              <a:t>PROJECT GOALS</a:t>
            </a:r>
            <a:endParaRPr sz="2000">
              <a:solidFill>
                <a:srgbClr val="000000"/>
              </a:solidFill>
            </a:endParaRPr>
          </a:p>
          <a:p>
            <a:pPr marL="457200" lvl="0" indent="-355600" algn="l" rtl="0">
              <a:spcBef>
                <a:spcPts val="1600"/>
              </a:spcBef>
              <a:spcAft>
                <a:spcPts val="0"/>
              </a:spcAft>
              <a:buClr>
                <a:srgbClr val="000000"/>
              </a:buClr>
              <a:buSzPts val="2000"/>
              <a:buAutoNum type="arabicPeriod"/>
            </a:pPr>
            <a:r>
              <a:rPr lang="en" sz="2000">
                <a:solidFill>
                  <a:srgbClr val="000000"/>
                </a:solidFill>
              </a:rPr>
              <a:t>To map the range of infrastructure that comprises the system of scholarly communication </a:t>
            </a:r>
            <a:r>
              <a:rPr lang="en" sz="2000" i="1">
                <a:solidFill>
                  <a:srgbClr val="000000"/>
                </a:solidFill>
              </a:rPr>
              <a:t>(Census underway)</a:t>
            </a:r>
            <a:endParaRPr sz="2000" i="1">
              <a:solidFill>
                <a:srgbClr val="000000"/>
              </a:solidFill>
            </a:endParaRPr>
          </a:p>
          <a:p>
            <a:pPr marL="457200" lvl="0" indent="-355600" algn="l" rtl="0">
              <a:spcBef>
                <a:spcPts val="0"/>
              </a:spcBef>
              <a:spcAft>
                <a:spcPts val="0"/>
              </a:spcAft>
              <a:buClr>
                <a:srgbClr val="000000"/>
              </a:buClr>
              <a:buSzPts val="2000"/>
              <a:buAutoNum type="arabicPeriod"/>
            </a:pPr>
            <a:r>
              <a:rPr lang="en" sz="2000">
                <a:solidFill>
                  <a:srgbClr val="000000"/>
                </a:solidFill>
              </a:rPr>
              <a:t>To survey colleges and universities to understand their current investment practices in this infrastructure </a:t>
            </a:r>
            <a:r>
              <a:rPr lang="en" sz="2000" i="1">
                <a:solidFill>
                  <a:srgbClr val="000000"/>
                </a:solidFill>
              </a:rPr>
              <a:t>(Forthcoming)</a:t>
            </a:r>
            <a:endParaRPr sz="2000" i="1">
              <a:solidFill>
                <a:srgbClr val="000000"/>
              </a:solidFill>
            </a:endParaRPr>
          </a:p>
          <a:p>
            <a:pPr marL="0" lvl="0" indent="0" algn="l" rtl="0">
              <a:lnSpc>
                <a:spcPct val="100000"/>
              </a:lnSpc>
              <a:spcBef>
                <a:spcPts val="1600"/>
              </a:spcBef>
              <a:spcAft>
                <a:spcPts val="0"/>
              </a:spcAft>
              <a:buNone/>
            </a:pPr>
            <a:endParaRPr sz="600">
              <a:solidFill>
                <a:srgbClr val="222222"/>
              </a:solidFill>
            </a:endParaRPr>
          </a:p>
          <a:p>
            <a:pPr marL="0" lvl="0" indent="0" algn="l" rtl="0">
              <a:lnSpc>
                <a:spcPct val="100000"/>
              </a:lnSpc>
              <a:spcBef>
                <a:spcPts val="0"/>
              </a:spcBef>
              <a:spcAft>
                <a:spcPts val="0"/>
              </a:spcAft>
              <a:buNone/>
            </a:pPr>
            <a:endParaRPr sz="600">
              <a:solidFill>
                <a:srgbClr val="222222"/>
              </a:solidFill>
            </a:endParaRPr>
          </a:p>
          <a:p>
            <a:pPr marL="0" lvl="0" indent="0" algn="l" rtl="0">
              <a:lnSpc>
                <a:spcPct val="100000"/>
              </a:lnSpc>
              <a:spcBef>
                <a:spcPts val="0"/>
              </a:spcBef>
              <a:spcAft>
                <a:spcPts val="0"/>
              </a:spcAft>
              <a:buNone/>
            </a:pPr>
            <a:r>
              <a:rPr lang="en" sz="1400">
                <a:solidFill>
                  <a:srgbClr val="222222"/>
                </a:solidFill>
              </a:rPr>
              <a:t>Principal Investigators: Mike Roy, David Lewis</a:t>
            </a:r>
            <a:endParaRPr sz="1400">
              <a:solidFill>
                <a:srgbClr val="222222"/>
              </a:solidFill>
            </a:endParaRPr>
          </a:p>
          <a:p>
            <a:pPr marL="0" lvl="0" indent="0" algn="l" rtl="0">
              <a:lnSpc>
                <a:spcPct val="100000"/>
              </a:lnSpc>
              <a:spcBef>
                <a:spcPts val="0"/>
              </a:spcBef>
              <a:spcAft>
                <a:spcPts val="0"/>
              </a:spcAft>
              <a:buClr>
                <a:schemeClr val="dk1"/>
              </a:buClr>
              <a:buSzPts val="1100"/>
              <a:buFont typeface="Arial"/>
              <a:buNone/>
            </a:pPr>
            <a:r>
              <a:rPr lang="en" sz="1400">
                <a:solidFill>
                  <a:srgbClr val="222222"/>
                </a:solidFill>
              </a:rPr>
              <a:t>Consultants: Educopia Institute, TrueBearing Consulting			</a:t>
            </a:r>
            <a:endParaRPr sz="1400">
              <a:solidFill>
                <a:srgbClr val="222222"/>
              </a:solidFill>
            </a:endParaRPr>
          </a:p>
          <a:p>
            <a:pPr marL="0" lvl="0" indent="0" algn="l" rtl="0">
              <a:lnSpc>
                <a:spcPct val="100000"/>
              </a:lnSpc>
              <a:spcBef>
                <a:spcPts val="0"/>
              </a:spcBef>
              <a:spcAft>
                <a:spcPts val="0"/>
              </a:spcAft>
              <a:buClr>
                <a:schemeClr val="dk1"/>
              </a:buClr>
              <a:buSzPts val="1100"/>
              <a:buFont typeface="Arial"/>
              <a:buNone/>
            </a:pPr>
            <a:r>
              <a:rPr lang="en" sz="1400">
                <a:solidFill>
                  <a:srgbClr val="222222"/>
                </a:solidFill>
              </a:rPr>
              <a:t>Generously funded by: The Andrew W. Mellon Foundation</a:t>
            </a:r>
            <a:endParaRPr sz="1400">
              <a:solidFill>
                <a:srgbClr val="222222"/>
              </a:solidFill>
            </a:endParaRPr>
          </a:p>
          <a:p>
            <a:pPr marL="0" lvl="0" indent="0" algn="l" rtl="0">
              <a:lnSpc>
                <a:spcPct val="100000"/>
              </a:lnSpc>
              <a:spcBef>
                <a:spcPts val="0"/>
              </a:spcBef>
              <a:spcAft>
                <a:spcPts val="0"/>
              </a:spcAft>
              <a:buClr>
                <a:schemeClr val="dk1"/>
              </a:buClr>
              <a:buSzPts val="1100"/>
              <a:buFont typeface="Arial"/>
              <a:buNone/>
            </a:pPr>
            <a:endParaRPr sz="1400" b="1">
              <a:solidFill>
                <a:srgbClr val="222222"/>
              </a:solidFill>
            </a:endParaRPr>
          </a:p>
          <a:p>
            <a:pPr marL="0" lvl="0" indent="0" algn="l" rtl="0">
              <a:lnSpc>
                <a:spcPct val="100000"/>
              </a:lnSpc>
              <a:spcBef>
                <a:spcPts val="0"/>
              </a:spcBef>
              <a:spcAft>
                <a:spcPts val="0"/>
              </a:spcAft>
              <a:buClr>
                <a:schemeClr val="dk1"/>
              </a:buClr>
              <a:buSzPts val="1100"/>
              <a:buFont typeface="Arial"/>
              <a:buNone/>
            </a:pPr>
            <a:endParaRPr sz="1400" b="1">
              <a:solidFill>
                <a:srgbClr val="222222"/>
              </a:solidFill>
            </a:endParaRPr>
          </a:p>
          <a:p>
            <a:pPr marL="0" lvl="0" indent="0" algn="l" rtl="0">
              <a:spcBef>
                <a:spcPts val="0"/>
              </a:spcBef>
              <a:spcAft>
                <a:spcPts val="1600"/>
              </a:spcAft>
              <a:buNone/>
            </a:pPr>
            <a:endParaRPr sz="20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Foundations for the Census</a:t>
            </a:r>
            <a:endParaRPr/>
          </a:p>
        </p:txBody>
      </p:sp>
      <p:sp>
        <p:nvSpPr>
          <p:cNvPr id="138" name="Google Shape;138;p31"/>
          <p:cNvSpPr txBox="1">
            <a:spLocks noGrp="1"/>
          </p:cNvSpPr>
          <p:nvPr>
            <p:ph type="body" idx="1"/>
          </p:nvPr>
        </p:nvSpPr>
        <p:spPr>
          <a:xfrm>
            <a:off x="3846375" y="1152475"/>
            <a:ext cx="4986000" cy="386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a:t>CCFG Purpose: </a:t>
            </a:r>
            <a:r>
              <a:rPr lang="en" sz="1700"/>
              <a:t>To help communities assess their current strengths and growth opps, then pinpoint appropriate tools and activities to assist in their maturation.</a:t>
            </a:r>
            <a:endParaRPr sz="1700"/>
          </a:p>
          <a:p>
            <a:pPr marL="0" lvl="0" indent="0" algn="l" rtl="0">
              <a:spcBef>
                <a:spcPts val="1600"/>
              </a:spcBef>
              <a:spcAft>
                <a:spcPts val="1600"/>
              </a:spcAft>
              <a:buNone/>
            </a:pPr>
            <a:r>
              <a:rPr lang="en" sz="1700" b="1"/>
              <a:t>Census Purpose: </a:t>
            </a:r>
            <a:r>
              <a:rPr lang="en" sz="1700"/>
              <a:t>To gather and assess info about the SCR’s organizational, technical, fiscal, administrative, governance, engagement, and HR/staffing activities in order to better understand individual SCR stability </a:t>
            </a:r>
            <a:r>
              <a:rPr lang="en" sz="1700" i="1"/>
              <a:t>and</a:t>
            </a:r>
            <a:r>
              <a:rPr lang="en" sz="1700"/>
              <a:t> to establish a health index for SCRs via the aggregated data.</a:t>
            </a:r>
            <a:endParaRPr sz="1700"/>
          </a:p>
        </p:txBody>
      </p:sp>
      <p:pic>
        <p:nvPicPr>
          <p:cNvPr id="139" name="Google Shape;139;p31"/>
          <p:cNvPicPr preferRelativeResize="0"/>
          <p:nvPr/>
        </p:nvPicPr>
        <p:blipFill>
          <a:blip r:embed="rId3">
            <a:alphaModFix/>
          </a:blip>
          <a:stretch>
            <a:fillRect/>
          </a:stretch>
        </p:blipFill>
        <p:spPr>
          <a:xfrm>
            <a:off x="455674" y="1228675"/>
            <a:ext cx="1417501" cy="1450624"/>
          </a:xfrm>
          <a:prstGeom prst="rect">
            <a:avLst/>
          </a:prstGeom>
          <a:noFill/>
          <a:ln>
            <a:noFill/>
          </a:ln>
        </p:spPr>
      </p:pic>
      <p:pic>
        <p:nvPicPr>
          <p:cNvPr id="140" name="Google Shape;140;p31"/>
          <p:cNvPicPr preferRelativeResize="0"/>
          <p:nvPr/>
        </p:nvPicPr>
        <p:blipFill>
          <a:blip r:embed="rId4">
            <a:alphaModFix/>
          </a:blip>
          <a:stretch>
            <a:fillRect/>
          </a:stretch>
        </p:blipFill>
        <p:spPr>
          <a:xfrm>
            <a:off x="395300" y="2795225"/>
            <a:ext cx="3016126" cy="1842183"/>
          </a:xfrm>
          <a:prstGeom prst="rect">
            <a:avLst/>
          </a:prstGeom>
          <a:noFill/>
          <a:ln>
            <a:noFill/>
          </a:ln>
        </p:spPr>
      </p:pic>
      <p:pic>
        <p:nvPicPr>
          <p:cNvPr id="141" name="Google Shape;141;p31"/>
          <p:cNvPicPr preferRelativeResize="0"/>
          <p:nvPr/>
        </p:nvPicPr>
        <p:blipFill>
          <a:blip r:embed="rId5">
            <a:alphaModFix/>
          </a:blip>
          <a:stretch>
            <a:fillRect/>
          </a:stretch>
        </p:blipFill>
        <p:spPr>
          <a:xfrm>
            <a:off x="1993925" y="1243850"/>
            <a:ext cx="1417500" cy="1396025"/>
          </a:xfrm>
          <a:prstGeom prst="rect">
            <a:avLst/>
          </a:prstGeom>
          <a:noFill/>
          <a:ln>
            <a:noFill/>
          </a:ln>
        </p:spPr>
      </p:pic>
      <p:sp>
        <p:nvSpPr>
          <p:cNvPr id="142" name="Google Shape;142;p31"/>
          <p:cNvSpPr txBox="1"/>
          <p:nvPr/>
        </p:nvSpPr>
        <p:spPr>
          <a:xfrm>
            <a:off x="311700" y="4753325"/>
            <a:ext cx="8159700" cy="22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t>Community Cultivation Field Guide</a:t>
            </a:r>
            <a:r>
              <a:rPr lang="en"/>
              <a:t> available at: </a:t>
            </a:r>
            <a:r>
              <a:rPr lang="en" u="sng">
                <a:solidFill>
                  <a:schemeClr val="hlink"/>
                </a:solidFill>
                <a:hlinkClick r:id="rId6"/>
              </a:rPr>
              <a:t>http://educopia.org/cultivation</a:t>
            </a:r>
            <a:r>
              <a:rPr lang="en"/>
              <a:t> (free and open)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Census, early data visualizations</a:t>
            </a:r>
            <a:endParaRPr/>
          </a:p>
        </p:txBody>
      </p:sp>
      <p:pic>
        <p:nvPicPr>
          <p:cNvPr id="148" name="Google Shape;148;p32"/>
          <p:cNvPicPr preferRelativeResize="0"/>
          <p:nvPr/>
        </p:nvPicPr>
        <p:blipFill rotWithShape="1">
          <a:blip r:embed="rId3">
            <a:alphaModFix/>
          </a:blip>
          <a:srcRect b="5276"/>
          <a:stretch/>
        </p:blipFill>
        <p:spPr>
          <a:xfrm>
            <a:off x="3792775" y="2709550"/>
            <a:ext cx="4976750" cy="2278325"/>
          </a:xfrm>
          <a:prstGeom prst="rect">
            <a:avLst/>
          </a:prstGeom>
          <a:noFill/>
          <a:ln>
            <a:noFill/>
          </a:ln>
        </p:spPr>
      </p:pic>
      <p:sp>
        <p:nvSpPr>
          <p:cNvPr id="149" name="Google Shape;149;p32"/>
          <p:cNvSpPr txBox="1"/>
          <p:nvPr/>
        </p:nvSpPr>
        <p:spPr>
          <a:xfrm>
            <a:off x="8181475" y="4461700"/>
            <a:ext cx="5775300" cy="67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32"/>
          <p:cNvSpPr txBox="1"/>
          <p:nvPr/>
        </p:nvSpPr>
        <p:spPr>
          <a:xfrm>
            <a:off x="3235075" y="3690175"/>
            <a:ext cx="862500" cy="22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50"/>
              <a:t>SCR 1</a:t>
            </a:r>
            <a:endParaRPr sz="850"/>
          </a:p>
          <a:p>
            <a:pPr marL="0" lvl="0" indent="0" algn="l" rtl="0">
              <a:spcBef>
                <a:spcPts val="10"/>
              </a:spcBef>
              <a:spcAft>
                <a:spcPts val="0"/>
              </a:spcAft>
              <a:buNone/>
            </a:pPr>
            <a:r>
              <a:rPr lang="en" sz="850"/>
              <a:t>SCR 2</a:t>
            </a:r>
            <a:endParaRPr sz="850"/>
          </a:p>
          <a:p>
            <a:pPr marL="0" lvl="0" indent="0" algn="l" rtl="0">
              <a:spcBef>
                <a:spcPts val="10"/>
              </a:spcBef>
              <a:spcAft>
                <a:spcPts val="0"/>
              </a:spcAft>
              <a:buNone/>
            </a:pPr>
            <a:r>
              <a:rPr lang="en" sz="850"/>
              <a:t>SCR 3</a:t>
            </a:r>
            <a:endParaRPr sz="850"/>
          </a:p>
          <a:p>
            <a:pPr marL="0" lvl="0" indent="0" algn="l" rtl="0">
              <a:spcBef>
                <a:spcPts val="10"/>
              </a:spcBef>
              <a:spcAft>
                <a:spcPts val="0"/>
              </a:spcAft>
              <a:buNone/>
            </a:pPr>
            <a:r>
              <a:rPr lang="en" sz="850"/>
              <a:t>SCR 4</a:t>
            </a:r>
            <a:endParaRPr sz="850"/>
          </a:p>
          <a:p>
            <a:pPr marL="0" lvl="0" indent="0" algn="l" rtl="0">
              <a:spcBef>
                <a:spcPts val="10"/>
              </a:spcBef>
              <a:spcAft>
                <a:spcPts val="0"/>
              </a:spcAft>
              <a:buNone/>
            </a:pPr>
            <a:r>
              <a:rPr lang="en" sz="850"/>
              <a:t>SCR 5</a:t>
            </a:r>
            <a:endParaRPr sz="850"/>
          </a:p>
          <a:p>
            <a:pPr marL="0" lvl="0" indent="0" algn="l" rtl="0">
              <a:spcBef>
                <a:spcPts val="10"/>
              </a:spcBef>
              <a:spcAft>
                <a:spcPts val="0"/>
              </a:spcAft>
              <a:buNone/>
            </a:pPr>
            <a:r>
              <a:rPr lang="en" sz="850"/>
              <a:t>SCR 6</a:t>
            </a:r>
            <a:endParaRPr sz="850"/>
          </a:p>
          <a:p>
            <a:pPr marL="0" lvl="0" indent="0" algn="l" rtl="0">
              <a:spcBef>
                <a:spcPts val="10"/>
              </a:spcBef>
              <a:spcAft>
                <a:spcPts val="0"/>
              </a:spcAft>
              <a:buNone/>
            </a:pPr>
            <a:r>
              <a:rPr lang="en" sz="850"/>
              <a:t>SCR 7</a:t>
            </a:r>
            <a:endParaRPr sz="850"/>
          </a:p>
          <a:p>
            <a:pPr marL="0" lvl="0" indent="0" algn="l" rtl="0">
              <a:spcBef>
                <a:spcPts val="10"/>
              </a:spcBef>
              <a:spcAft>
                <a:spcPts val="0"/>
              </a:spcAft>
              <a:buNone/>
            </a:pPr>
            <a:r>
              <a:rPr lang="en" sz="850"/>
              <a:t>SCR 8</a:t>
            </a:r>
            <a:endParaRPr sz="850"/>
          </a:p>
          <a:p>
            <a:pPr marL="0" lvl="0" indent="0" algn="l" rtl="0">
              <a:spcBef>
                <a:spcPts val="10"/>
              </a:spcBef>
              <a:spcAft>
                <a:spcPts val="0"/>
              </a:spcAft>
              <a:buNone/>
            </a:pPr>
            <a:r>
              <a:rPr lang="en" sz="850"/>
              <a:t>SCR 9</a:t>
            </a:r>
            <a:endParaRPr sz="850"/>
          </a:p>
          <a:p>
            <a:pPr marL="0" lvl="0" indent="0" algn="l" rtl="0">
              <a:spcBef>
                <a:spcPts val="10"/>
              </a:spcBef>
              <a:spcAft>
                <a:spcPts val="0"/>
              </a:spcAft>
              <a:buNone/>
            </a:pPr>
            <a:endParaRPr sz="850"/>
          </a:p>
          <a:p>
            <a:pPr marL="0" lvl="0" indent="0" algn="l" rtl="0">
              <a:spcBef>
                <a:spcPts val="10"/>
              </a:spcBef>
              <a:spcAft>
                <a:spcPts val="10"/>
              </a:spcAft>
              <a:buNone/>
            </a:pPr>
            <a:endParaRPr sz="850"/>
          </a:p>
        </p:txBody>
      </p:sp>
      <p:pic>
        <p:nvPicPr>
          <p:cNvPr id="151" name="Google Shape;151;p32"/>
          <p:cNvPicPr preferRelativeResize="0"/>
          <p:nvPr/>
        </p:nvPicPr>
        <p:blipFill rotWithShape="1">
          <a:blip r:embed="rId4">
            <a:alphaModFix/>
          </a:blip>
          <a:srcRect t="35910" r="12854" b="31138"/>
          <a:stretch/>
        </p:blipFill>
        <p:spPr>
          <a:xfrm>
            <a:off x="3254625" y="1182350"/>
            <a:ext cx="5529203" cy="1393223"/>
          </a:xfrm>
          <a:prstGeom prst="rect">
            <a:avLst/>
          </a:prstGeom>
          <a:noFill/>
          <a:ln>
            <a:noFill/>
          </a:ln>
        </p:spPr>
      </p:pic>
      <p:sp>
        <p:nvSpPr>
          <p:cNvPr id="152" name="Google Shape;152;p32"/>
          <p:cNvSpPr txBox="1"/>
          <p:nvPr/>
        </p:nvSpPr>
        <p:spPr>
          <a:xfrm>
            <a:off x="394650" y="1481550"/>
            <a:ext cx="2354700" cy="314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NOTE: The link to the full instrument is available on the project website from the following page:</a:t>
            </a:r>
            <a:endParaRPr/>
          </a:p>
          <a:p>
            <a:pPr marL="0" lvl="0" indent="0" algn="l" rtl="0">
              <a:spcBef>
                <a:spcPts val="0"/>
              </a:spcBef>
              <a:spcAft>
                <a:spcPts val="0"/>
              </a:spcAft>
              <a:buNone/>
            </a:pPr>
            <a:r>
              <a:rPr lang="en" sz="1100" u="sng">
                <a:solidFill>
                  <a:schemeClr val="hlink"/>
                </a:solidFill>
                <a:hlinkClick r:id="rId5"/>
              </a:rPr>
              <a:t>https://scholarlycommons.net/map/</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Census was open from Feb 18-Mar 22</a:t>
            </a:r>
            <a:endParaRPr/>
          </a:p>
          <a:p>
            <a:pPr marL="457200" lvl="0" indent="-317500" algn="l" rtl="0">
              <a:spcBef>
                <a:spcPts val="0"/>
              </a:spcBef>
              <a:spcAft>
                <a:spcPts val="0"/>
              </a:spcAft>
              <a:buSzPts val="1400"/>
              <a:buChar char="●"/>
            </a:pPr>
            <a:r>
              <a:rPr lang="en"/>
              <a:t>45 respondents </a:t>
            </a:r>
            <a:endParaRPr/>
          </a:p>
          <a:p>
            <a:pPr marL="457200" lvl="0" indent="-317500" algn="l" rtl="0">
              <a:spcBef>
                <a:spcPts val="0"/>
              </a:spcBef>
              <a:spcAft>
                <a:spcPts val="0"/>
              </a:spcAft>
              <a:buSzPts val="1400"/>
              <a:buChar char="●"/>
            </a:pPr>
            <a:r>
              <a:rPr lang="en"/>
              <a:t>25+ additional respondents have indicated interest and will be included late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3"/>
          <p:cNvSpPr txBox="1">
            <a:spLocks noGrp="1"/>
          </p:cNvSpPr>
          <p:nvPr>
            <p:ph type="title"/>
          </p:nvPr>
        </p:nvSpPr>
        <p:spPr>
          <a:xfrm>
            <a:off x="311700" y="445025"/>
            <a:ext cx="2410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data</a:t>
            </a:r>
            <a:endParaRPr/>
          </a:p>
        </p:txBody>
      </p:sp>
      <p:pic>
        <p:nvPicPr>
          <p:cNvPr id="158" name="Google Shape;158;p33"/>
          <p:cNvPicPr preferRelativeResize="0"/>
          <p:nvPr/>
        </p:nvPicPr>
        <p:blipFill>
          <a:blip r:embed="rId3">
            <a:alphaModFix/>
          </a:blip>
          <a:stretch>
            <a:fillRect/>
          </a:stretch>
        </p:blipFill>
        <p:spPr>
          <a:xfrm>
            <a:off x="2857850" y="1017725"/>
            <a:ext cx="6137951" cy="3765575"/>
          </a:xfrm>
          <a:prstGeom prst="rect">
            <a:avLst/>
          </a:prstGeom>
          <a:noFill/>
          <a:ln>
            <a:noFill/>
          </a:ln>
        </p:spPr>
      </p:pic>
      <p:graphicFrame>
        <p:nvGraphicFramePr>
          <p:cNvPr id="159" name="Google Shape;159;p33"/>
          <p:cNvGraphicFramePr/>
          <p:nvPr/>
        </p:nvGraphicFramePr>
        <p:xfrm>
          <a:off x="3632525" y="636725"/>
          <a:ext cx="3000000" cy="3000000"/>
        </p:xfrm>
        <a:graphic>
          <a:graphicData uri="http://schemas.openxmlformats.org/drawingml/2006/table">
            <a:tbl>
              <a:tblPr>
                <a:noFill/>
                <a:tableStyleId>{C4485BB3-6ACC-4FFD-918F-DE5FE6B8F001}</a:tableStyleId>
              </a:tblPr>
              <a:tblGrid>
                <a:gridCol w="877725">
                  <a:extLst>
                    <a:ext uri="{9D8B030D-6E8A-4147-A177-3AD203B41FA5}">
                      <a16:colId xmlns:a16="http://schemas.microsoft.com/office/drawing/2014/main" val="20000"/>
                    </a:ext>
                  </a:extLst>
                </a:gridCol>
                <a:gridCol w="877725">
                  <a:extLst>
                    <a:ext uri="{9D8B030D-6E8A-4147-A177-3AD203B41FA5}">
                      <a16:colId xmlns:a16="http://schemas.microsoft.com/office/drawing/2014/main" val="20001"/>
                    </a:ext>
                  </a:extLst>
                </a:gridCol>
                <a:gridCol w="877725">
                  <a:extLst>
                    <a:ext uri="{9D8B030D-6E8A-4147-A177-3AD203B41FA5}">
                      <a16:colId xmlns:a16="http://schemas.microsoft.com/office/drawing/2014/main" val="20002"/>
                    </a:ext>
                  </a:extLst>
                </a:gridCol>
                <a:gridCol w="877725">
                  <a:extLst>
                    <a:ext uri="{9D8B030D-6E8A-4147-A177-3AD203B41FA5}">
                      <a16:colId xmlns:a16="http://schemas.microsoft.com/office/drawing/2014/main" val="20003"/>
                    </a:ext>
                  </a:extLst>
                </a:gridCol>
                <a:gridCol w="877725">
                  <a:extLst>
                    <a:ext uri="{9D8B030D-6E8A-4147-A177-3AD203B41FA5}">
                      <a16:colId xmlns:a16="http://schemas.microsoft.com/office/drawing/2014/main" val="20004"/>
                    </a:ext>
                  </a:extLst>
                </a:gridCol>
                <a:gridCol w="877725">
                  <a:extLst>
                    <a:ext uri="{9D8B030D-6E8A-4147-A177-3AD203B41FA5}">
                      <a16:colId xmlns:a16="http://schemas.microsoft.com/office/drawing/2014/main" val="20005"/>
                    </a:ext>
                  </a:extLst>
                </a:gridCol>
              </a:tblGrid>
              <a:tr h="381000">
                <a:tc>
                  <a:txBody>
                    <a:bodyPr/>
                    <a:lstStyle/>
                    <a:p>
                      <a:pPr marL="0" lvl="0" indent="0" algn="l" rtl="0">
                        <a:spcBef>
                          <a:spcPts val="0"/>
                        </a:spcBef>
                        <a:spcAft>
                          <a:spcPts val="0"/>
                        </a:spcAft>
                        <a:buNone/>
                      </a:pPr>
                      <a:r>
                        <a:rPr lang="en"/>
                        <a:t>SCR 1</a:t>
                      </a:r>
                      <a:endParaRPr/>
                    </a:p>
                  </a:txBody>
                  <a:tcPr marL="91425" marR="91425" marT="91425" marB="91425"/>
                </a:tc>
                <a:tc>
                  <a:txBody>
                    <a:bodyPr/>
                    <a:lstStyle/>
                    <a:p>
                      <a:pPr marL="0" lvl="0" indent="0" algn="l" rtl="0">
                        <a:spcBef>
                          <a:spcPts val="0"/>
                        </a:spcBef>
                        <a:spcAft>
                          <a:spcPts val="0"/>
                        </a:spcAft>
                        <a:buNone/>
                      </a:pPr>
                      <a:r>
                        <a:rPr lang="en"/>
                        <a:t>SCR 2</a:t>
                      </a:r>
                      <a:endParaRPr/>
                    </a:p>
                  </a:txBody>
                  <a:tcPr marL="91425" marR="91425" marT="91425" marB="91425"/>
                </a:tc>
                <a:tc>
                  <a:txBody>
                    <a:bodyPr/>
                    <a:lstStyle/>
                    <a:p>
                      <a:pPr marL="0" lvl="0" indent="0" algn="l" rtl="0">
                        <a:spcBef>
                          <a:spcPts val="0"/>
                        </a:spcBef>
                        <a:spcAft>
                          <a:spcPts val="0"/>
                        </a:spcAft>
                        <a:buNone/>
                      </a:pPr>
                      <a:r>
                        <a:rPr lang="en"/>
                        <a:t>SCR 3</a:t>
                      </a:r>
                      <a:endParaRPr/>
                    </a:p>
                  </a:txBody>
                  <a:tcPr marL="91425" marR="91425" marT="91425" marB="91425"/>
                </a:tc>
                <a:tc>
                  <a:txBody>
                    <a:bodyPr/>
                    <a:lstStyle/>
                    <a:p>
                      <a:pPr marL="0" lvl="0" indent="0" algn="l" rtl="0">
                        <a:spcBef>
                          <a:spcPts val="0"/>
                        </a:spcBef>
                        <a:spcAft>
                          <a:spcPts val="0"/>
                        </a:spcAft>
                        <a:buNone/>
                      </a:pPr>
                      <a:r>
                        <a:rPr lang="en"/>
                        <a:t>SCR 4</a:t>
                      </a:r>
                      <a:endParaRPr/>
                    </a:p>
                  </a:txBody>
                  <a:tcPr marL="91425" marR="91425" marT="91425" marB="91425"/>
                </a:tc>
                <a:tc>
                  <a:txBody>
                    <a:bodyPr/>
                    <a:lstStyle/>
                    <a:p>
                      <a:pPr marL="0" lvl="0" indent="0" algn="l" rtl="0">
                        <a:spcBef>
                          <a:spcPts val="0"/>
                        </a:spcBef>
                        <a:spcAft>
                          <a:spcPts val="0"/>
                        </a:spcAft>
                        <a:buNone/>
                      </a:pPr>
                      <a:r>
                        <a:rPr lang="en"/>
                        <a:t>SCR 5</a:t>
                      </a:r>
                      <a:endParaRPr/>
                    </a:p>
                  </a:txBody>
                  <a:tcPr marL="91425" marR="91425" marT="91425" marB="91425"/>
                </a:tc>
                <a:tc>
                  <a:txBody>
                    <a:bodyPr/>
                    <a:lstStyle/>
                    <a:p>
                      <a:pPr marL="0" lvl="0" indent="0" algn="l" rtl="0">
                        <a:spcBef>
                          <a:spcPts val="0"/>
                        </a:spcBef>
                        <a:spcAft>
                          <a:spcPts val="0"/>
                        </a:spcAft>
                        <a:buNone/>
                      </a:pPr>
                      <a:r>
                        <a:rPr lang="en"/>
                        <a:t>SCR 6</a:t>
                      </a:r>
                      <a:endParaRP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160" name="Google Shape;160;p33"/>
          <p:cNvGraphicFramePr/>
          <p:nvPr/>
        </p:nvGraphicFramePr>
        <p:xfrm>
          <a:off x="3632525" y="2236925"/>
          <a:ext cx="3000000" cy="3000000"/>
        </p:xfrm>
        <a:graphic>
          <a:graphicData uri="http://schemas.openxmlformats.org/drawingml/2006/table">
            <a:tbl>
              <a:tblPr>
                <a:noFill/>
                <a:tableStyleId>{C4485BB3-6ACC-4FFD-918F-DE5FE6B8F001}</a:tableStyleId>
              </a:tblPr>
              <a:tblGrid>
                <a:gridCol w="877725">
                  <a:extLst>
                    <a:ext uri="{9D8B030D-6E8A-4147-A177-3AD203B41FA5}">
                      <a16:colId xmlns:a16="http://schemas.microsoft.com/office/drawing/2014/main" val="20000"/>
                    </a:ext>
                  </a:extLst>
                </a:gridCol>
                <a:gridCol w="877725">
                  <a:extLst>
                    <a:ext uri="{9D8B030D-6E8A-4147-A177-3AD203B41FA5}">
                      <a16:colId xmlns:a16="http://schemas.microsoft.com/office/drawing/2014/main" val="20001"/>
                    </a:ext>
                  </a:extLst>
                </a:gridCol>
                <a:gridCol w="877725">
                  <a:extLst>
                    <a:ext uri="{9D8B030D-6E8A-4147-A177-3AD203B41FA5}">
                      <a16:colId xmlns:a16="http://schemas.microsoft.com/office/drawing/2014/main" val="20002"/>
                    </a:ext>
                  </a:extLst>
                </a:gridCol>
                <a:gridCol w="877725">
                  <a:extLst>
                    <a:ext uri="{9D8B030D-6E8A-4147-A177-3AD203B41FA5}">
                      <a16:colId xmlns:a16="http://schemas.microsoft.com/office/drawing/2014/main" val="20003"/>
                    </a:ext>
                  </a:extLst>
                </a:gridCol>
                <a:gridCol w="877725">
                  <a:extLst>
                    <a:ext uri="{9D8B030D-6E8A-4147-A177-3AD203B41FA5}">
                      <a16:colId xmlns:a16="http://schemas.microsoft.com/office/drawing/2014/main" val="20004"/>
                    </a:ext>
                  </a:extLst>
                </a:gridCol>
                <a:gridCol w="877725">
                  <a:extLst>
                    <a:ext uri="{9D8B030D-6E8A-4147-A177-3AD203B41FA5}">
                      <a16:colId xmlns:a16="http://schemas.microsoft.com/office/drawing/2014/main" val="20005"/>
                    </a:ext>
                  </a:extLst>
                </a:gridCol>
              </a:tblGrid>
              <a:tr h="299200">
                <a:tc>
                  <a:txBody>
                    <a:bodyPr/>
                    <a:lstStyle/>
                    <a:p>
                      <a:pPr marL="0" lvl="0" indent="0" algn="ctr" rtl="0">
                        <a:spcBef>
                          <a:spcPts val="0"/>
                        </a:spcBef>
                        <a:spcAft>
                          <a:spcPts val="0"/>
                        </a:spcAft>
                        <a:buNone/>
                      </a:pPr>
                      <a:r>
                        <a:rPr lang="en" sz="700">
                          <a:solidFill>
                            <a:schemeClr val="dk1"/>
                          </a:solidFill>
                        </a:rPr>
                        <a:t>2016  2017  2018</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chemeClr val="dk1"/>
                          </a:solidFill>
                        </a:rPr>
                        <a:t>2016  2017  2018</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chemeClr val="dk1"/>
                          </a:solidFill>
                        </a:rPr>
                        <a:t>2016  2017  2018</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chemeClr val="dk1"/>
                          </a:solidFill>
                        </a:rPr>
                        <a:t>2016  2017  2018</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chemeClr val="dk1"/>
                          </a:solidFill>
                        </a:rPr>
                        <a:t>2016  2017  2018</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chemeClr val="dk1"/>
                          </a:solidFill>
                        </a:rPr>
                        <a:t>2016  2017  2018</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61" name="Google Shape;161;p33"/>
          <p:cNvSpPr txBox="1"/>
          <p:nvPr/>
        </p:nvSpPr>
        <p:spPr>
          <a:xfrm>
            <a:off x="276100" y="1342625"/>
            <a:ext cx="2421900" cy="344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This graph shows fiscal variance between net budgeted and net actual for </a:t>
            </a:r>
            <a:r>
              <a:rPr lang="en" sz="1800">
                <a:solidFill>
                  <a:schemeClr val="dk1"/>
                </a:solidFill>
              </a:rPr>
              <a:t>six of the surveyed SCR’s</a:t>
            </a:r>
            <a:r>
              <a:rPr lang="en" sz="1800"/>
              <a:t>.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In mature SCRs, we would hope to see relatively stable, near zero amounts--not at all what we see here. </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34"/>
          <p:cNvPicPr preferRelativeResize="0"/>
          <p:nvPr/>
        </p:nvPicPr>
        <p:blipFill rotWithShape="1">
          <a:blip r:embed="rId3">
            <a:alphaModFix/>
          </a:blip>
          <a:srcRect r="48752"/>
          <a:stretch/>
        </p:blipFill>
        <p:spPr>
          <a:xfrm>
            <a:off x="2633750" y="102175"/>
            <a:ext cx="3232201" cy="4838701"/>
          </a:xfrm>
          <a:prstGeom prst="rect">
            <a:avLst/>
          </a:prstGeom>
          <a:noFill/>
          <a:ln>
            <a:noFill/>
          </a:ln>
        </p:spPr>
      </p:pic>
      <p:sp>
        <p:nvSpPr>
          <p:cNvPr id="167" name="Google Shape;167;p34"/>
          <p:cNvSpPr txBox="1">
            <a:spLocks noGrp="1"/>
          </p:cNvSpPr>
          <p:nvPr>
            <p:ph type="title"/>
          </p:nvPr>
        </p:nvSpPr>
        <p:spPr>
          <a:xfrm>
            <a:off x="311700" y="445025"/>
            <a:ext cx="2410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data</a:t>
            </a:r>
            <a:endParaRPr/>
          </a:p>
        </p:txBody>
      </p:sp>
      <p:sp>
        <p:nvSpPr>
          <p:cNvPr id="168" name="Google Shape;168;p34"/>
          <p:cNvSpPr txBox="1"/>
          <p:nvPr/>
        </p:nvSpPr>
        <p:spPr>
          <a:xfrm>
            <a:off x="276100" y="1342625"/>
            <a:ext cx="2421900" cy="344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This graph shows organizational and administrative info reported by 15 SCRs.</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Questions probed </a:t>
            </a:r>
            <a:r>
              <a:rPr lang="en" sz="1700">
                <a:solidFill>
                  <a:schemeClr val="dk2"/>
                </a:solidFill>
              </a:rPr>
              <a:t>organizational, technical, fiscal, administrative, governance, engagement, and HR/staffing activities</a:t>
            </a:r>
            <a:r>
              <a:rPr lang="en" sz="1800"/>
              <a:t> </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p:txBody>
      </p:sp>
      <p:pic>
        <p:nvPicPr>
          <p:cNvPr id="169" name="Google Shape;169;p34"/>
          <p:cNvPicPr preferRelativeResize="0"/>
          <p:nvPr/>
        </p:nvPicPr>
        <p:blipFill>
          <a:blip r:embed="rId4">
            <a:alphaModFix/>
          </a:blip>
          <a:stretch>
            <a:fillRect/>
          </a:stretch>
        </p:blipFill>
        <p:spPr>
          <a:xfrm>
            <a:off x="6050375" y="259725"/>
            <a:ext cx="2828430" cy="4681149"/>
          </a:xfrm>
          <a:prstGeom prst="rect">
            <a:avLst/>
          </a:prstGeom>
          <a:noFill/>
          <a:ln>
            <a:noFill/>
          </a:ln>
        </p:spPr>
      </p:pic>
      <p:pic>
        <p:nvPicPr>
          <p:cNvPr id="170" name="Google Shape;170;p34"/>
          <p:cNvPicPr preferRelativeResize="0"/>
          <p:nvPr/>
        </p:nvPicPr>
        <p:blipFill rotWithShape="1">
          <a:blip r:embed="rId3">
            <a:alphaModFix/>
          </a:blip>
          <a:srcRect l="50925" b="49469"/>
          <a:stretch/>
        </p:blipFill>
        <p:spPr>
          <a:xfrm>
            <a:off x="2826588" y="102175"/>
            <a:ext cx="3095200" cy="2444975"/>
          </a:xfrm>
          <a:prstGeom prst="rect">
            <a:avLst/>
          </a:prstGeom>
          <a:noFill/>
          <a:ln>
            <a:noFill/>
          </a:ln>
        </p:spPr>
      </p:pic>
      <p:sp>
        <p:nvSpPr>
          <p:cNvPr id="171" name="Google Shape;171;p34"/>
          <p:cNvSpPr txBox="1"/>
          <p:nvPr/>
        </p:nvSpPr>
        <p:spPr>
          <a:xfrm>
            <a:off x="6058800" y="121775"/>
            <a:ext cx="1583100" cy="2739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Organizational structure</a:t>
            </a:r>
            <a:endParaRPr sz="1000"/>
          </a:p>
        </p:txBody>
      </p:sp>
      <p:sp>
        <p:nvSpPr>
          <p:cNvPr id="172" name="Google Shape;172;p34"/>
          <p:cNvSpPr txBox="1"/>
          <p:nvPr/>
        </p:nvSpPr>
        <p:spPr>
          <a:xfrm>
            <a:off x="6109725" y="2547150"/>
            <a:ext cx="1583100" cy="2739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Legal structure</a:t>
            </a:r>
            <a:endParaRPr sz="1000"/>
          </a:p>
        </p:txBody>
      </p:sp>
      <p:sp>
        <p:nvSpPr>
          <p:cNvPr id="173" name="Google Shape;173;p34"/>
          <p:cNvSpPr txBox="1"/>
          <p:nvPr/>
        </p:nvSpPr>
        <p:spPr>
          <a:xfrm>
            <a:off x="2826600" y="121775"/>
            <a:ext cx="2421900" cy="395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Administrative - Succession Plan</a:t>
            </a:r>
            <a:endParaRPr sz="1000"/>
          </a:p>
        </p:txBody>
      </p:sp>
      <p:sp>
        <p:nvSpPr>
          <p:cNvPr id="174" name="Google Shape;174;p34"/>
          <p:cNvSpPr txBox="1"/>
          <p:nvPr/>
        </p:nvSpPr>
        <p:spPr>
          <a:xfrm>
            <a:off x="2907975" y="2547150"/>
            <a:ext cx="2421900" cy="3426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Administrative - Annual Report</a:t>
            </a:r>
            <a:endParaRPr sz="1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rPr>
              <a:t>What the Census can tell us</a:t>
            </a:r>
            <a:endParaRPr>
              <a:solidFill>
                <a:srgbClr val="434343"/>
              </a:solidFill>
            </a:endParaRPr>
          </a:p>
        </p:txBody>
      </p:sp>
      <p:sp>
        <p:nvSpPr>
          <p:cNvPr id="180" name="Google Shape;180;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a:solidFill>
                  <a:srgbClr val="434343"/>
                </a:solidFill>
              </a:rPr>
              <a:t>What have we created, and what does the landscape look like today?</a:t>
            </a:r>
            <a:endParaRPr sz="2000">
              <a:solidFill>
                <a:srgbClr val="434343"/>
              </a:solidFill>
            </a:endParaRPr>
          </a:p>
          <a:p>
            <a:pPr marL="0" lvl="0" indent="0" algn="l" rtl="0">
              <a:lnSpc>
                <a:spcPct val="100000"/>
              </a:lnSpc>
              <a:spcBef>
                <a:spcPts val="1600"/>
              </a:spcBef>
              <a:spcAft>
                <a:spcPts val="0"/>
              </a:spcAft>
              <a:buNone/>
            </a:pPr>
            <a:r>
              <a:rPr lang="en" sz="2000">
                <a:solidFill>
                  <a:srgbClr val="434343"/>
                </a:solidFill>
              </a:rPr>
              <a:t>How are initiatives supported, and how stable is that support?</a:t>
            </a:r>
            <a:endParaRPr sz="2000">
              <a:solidFill>
                <a:srgbClr val="434343"/>
              </a:solidFill>
            </a:endParaRPr>
          </a:p>
          <a:p>
            <a:pPr marL="0" lvl="0" indent="0" algn="l" rtl="0">
              <a:lnSpc>
                <a:spcPct val="100000"/>
              </a:lnSpc>
              <a:spcBef>
                <a:spcPts val="1600"/>
              </a:spcBef>
              <a:spcAft>
                <a:spcPts val="0"/>
              </a:spcAft>
              <a:buNone/>
            </a:pPr>
            <a:r>
              <a:rPr lang="en" sz="2000">
                <a:solidFill>
                  <a:srgbClr val="434343"/>
                </a:solidFill>
              </a:rPr>
              <a:t>What are the greatest risks to the infrastructures we are supporting?</a:t>
            </a:r>
            <a:endParaRPr sz="2000">
              <a:solidFill>
                <a:srgbClr val="434343"/>
              </a:solidFill>
            </a:endParaRPr>
          </a:p>
          <a:p>
            <a:pPr marL="0" lvl="0" indent="0" algn="l" rtl="0">
              <a:lnSpc>
                <a:spcPct val="100000"/>
              </a:lnSpc>
              <a:spcBef>
                <a:spcPts val="1600"/>
              </a:spcBef>
              <a:spcAft>
                <a:spcPts val="0"/>
              </a:spcAft>
              <a:buNone/>
            </a:pPr>
            <a:r>
              <a:rPr lang="en" sz="2000">
                <a:solidFill>
                  <a:srgbClr val="434343"/>
                </a:solidFill>
              </a:rPr>
              <a:t>How can we improve the ways we </a:t>
            </a:r>
            <a:r>
              <a:rPr lang="en" sz="2000" i="1">
                <a:solidFill>
                  <a:srgbClr val="434343"/>
                </a:solidFill>
              </a:rPr>
              <a:t>build </a:t>
            </a:r>
            <a:r>
              <a:rPr lang="en" sz="2000">
                <a:solidFill>
                  <a:srgbClr val="434343"/>
                </a:solidFill>
              </a:rPr>
              <a:t>and </a:t>
            </a:r>
            <a:r>
              <a:rPr lang="en" sz="2000" i="1">
                <a:solidFill>
                  <a:srgbClr val="434343"/>
                </a:solidFill>
              </a:rPr>
              <a:t>fund </a:t>
            </a:r>
            <a:r>
              <a:rPr lang="en" sz="2000">
                <a:solidFill>
                  <a:srgbClr val="434343"/>
                </a:solidFill>
              </a:rPr>
              <a:t>tools and services?</a:t>
            </a:r>
            <a:endParaRPr sz="2000">
              <a:solidFill>
                <a:srgbClr val="434343"/>
              </a:solidFill>
            </a:endParaRPr>
          </a:p>
          <a:p>
            <a:pPr marL="0" lvl="0" indent="0" algn="l" rtl="0">
              <a:lnSpc>
                <a:spcPct val="100000"/>
              </a:lnSpc>
              <a:spcBef>
                <a:spcPts val="1600"/>
              </a:spcBef>
              <a:spcAft>
                <a:spcPts val="1600"/>
              </a:spcAft>
              <a:buNone/>
            </a:pPr>
            <a:r>
              <a:rPr lang="en" sz="2000">
                <a:solidFill>
                  <a:srgbClr val="434343"/>
                </a:solidFill>
              </a:rPr>
              <a:t>Can we responsibly use this type of information to guide investments?</a:t>
            </a:r>
            <a:endParaRPr sz="2000">
              <a:solidFill>
                <a:srgbClr val="43434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6"/>
          <p:cNvSpPr txBox="1">
            <a:spLocks noGrp="1"/>
          </p:cNvSpPr>
          <p:nvPr>
            <p:ph type="ctrTitle"/>
          </p:nvPr>
        </p:nvSpPr>
        <p:spPr>
          <a:xfrm>
            <a:off x="311708" y="15454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solidFill>
                  <a:srgbClr val="434343"/>
                </a:solidFill>
              </a:rPr>
              <a:t>Invest in Open Infrastructure</a:t>
            </a:r>
            <a:endParaRPr b="1">
              <a:solidFill>
                <a:srgbClr val="434343"/>
              </a:solidFill>
            </a:endParaRPr>
          </a:p>
          <a:p>
            <a:pPr marL="0" lvl="0" indent="0" algn="ctr" rtl="0">
              <a:spcBef>
                <a:spcPts val="0"/>
              </a:spcBef>
              <a:spcAft>
                <a:spcPts val="0"/>
              </a:spcAft>
              <a:buNone/>
            </a:pPr>
            <a:r>
              <a:rPr lang="en" b="1">
                <a:solidFill>
                  <a:srgbClr val="434343"/>
                </a:solidFill>
              </a:rPr>
              <a:t>(IOI)</a:t>
            </a:r>
            <a:endParaRPr b="1">
              <a:solidFill>
                <a:srgbClr val="43434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434343"/>
                </a:solidFill>
              </a:rPr>
              <a:t>CONTEXT: Global Organizations &amp; Funders</a:t>
            </a:r>
            <a:endParaRPr>
              <a:solidFill>
                <a:srgbClr val="434343"/>
              </a:solidFill>
            </a:endParaRPr>
          </a:p>
        </p:txBody>
      </p:sp>
      <p:sp>
        <p:nvSpPr>
          <p:cNvPr id="191" name="Google Shape;191;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rPr>
              <a:t>Against this backdrop, a host of international non-profit organizations interested/involved in providing open source infrastructure, tools and services to support open, community-controlled  scholarly infrastructure self-organized to develop a “Joint Roadmap for Open Science Tools” (</a:t>
            </a:r>
            <a:r>
              <a:rPr lang="en" u="sng">
                <a:solidFill>
                  <a:srgbClr val="434343"/>
                </a:solidFill>
                <a:hlinkClick r:id="rId3"/>
              </a:rPr>
              <a:t>JROST)</a:t>
            </a:r>
            <a:r>
              <a:rPr lang="en">
                <a:solidFill>
                  <a:srgbClr val="434343"/>
                </a:solidFill>
              </a:rPr>
              <a:t> a year ago this month.</a:t>
            </a:r>
            <a:endParaRPr>
              <a:solidFill>
                <a:srgbClr val="434343"/>
              </a:solidFill>
            </a:endParaRPr>
          </a:p>
          <a:p>
            <a:pPr marL="0" lvl="0" indent="0" algn="l" rtl="0">
              <a:spcBef>
                <a:spcPts val="1600"/>
              </a:spcBef>
              <a:spcAft>
                <a:spcPts val="1600"/>
              </a:spcAft>
              <a:buNone/>
            </a:pPr>
            <a:r>
              <a:rPr lang="en">
                <a:solidFill>
                  <a:srgbClr val="434343"/>
                </a:solidFill>
              </a:rPr>
              <a:t>While the initial effort focused on facilitating technical collaboration and interoperability across projects, a subset of the group began to meet regularly to explore constructing a large-scale, collaborative, global funding model support and sustain this infrastructure.  The result is  “Invest in Open” (IOI).</a:t>
            </a:r>
            <a:endParaRPr>
              <a:solidFill>
                <a:srgbClr val="43434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8"/>
          <p:cNvSpPr txBox="1">
            <a:spLocks noGrp="1"/>
          </p:cNvSpPr>
          <p:nvPr>
            <p:ph type="title"/>
          </p:nvPr>
        </p:nvSpPr>
        <p:spPr>
          <a:xfrm>
            <a:off x="311700" y="2792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434343"/>
                </a:solidFill>
              </a:rPr>
              <a:t>INVEST IN OPEN INFRASTRUCTURE (IOI)</a:t>
            </a:r>
            <a:endParaRPr>
              <a:solidFill>
                <a:srgbClr val="434343"/>
              </a:solidFill>
            </a:endParaRPr>
          </a:p>
        </p:txBody>
      </p:sp>
      <p:sp>
        <p:nvSpPr>
          <p:cNvPr id="197" name="Google Shape;197;p38"/>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 b="1">
                <a:solidFill>
                  <a:srgbClr val="434343"/>
                </a:solidFill>
              </a:rPr>
              <a:t>VISION</a:t>
            </a:r>
            <a:endParaRPr b="1">
              <a:solidFill>
                <a:srgbClr val="434343"/>
              </a:solidFill>
            </a:endParaRPr>
          </a:p>
          <a:p>
            <a:pPr marL="0" lvl="0" indent="0" algn="l" rtl="0">
              <a:lnSpc>
                <a:spcPct val="90000"/>
              </a:lnSpc>
              <a:spcBef>
                <a:spcPts val="1000"/>
              </a:spcBef>
              <a:spcAft>
                <a:spcPts val="0"/>
              </a:spcAft>
              <a:buClr>
                <a:schemeClr val="dk1"/>
              </a:buClr>
              <a:buSzPts val="1100"/>
              <a:buFont typeface="Arial"/>
              <a:buNone/>
            </a:pPr>
            <a:r>
              <a:rPr lang="en" i="1">
                <a:solidFill>
                  <a:srgbClr val="434343"/>
                </a:solidFill>
              </a:rPr>
              <a:t>A community-led global strategic framework on open infrastructure that supports a viable, diverse, efficient, thriving ecosystem to serve as the stable foundation of scholarly communications in the 21</a:t>
            </a:r>
            <a:r>
              <a:rPr lang="en" i="1" baseline="30000">
                <a:solidFill>
                  <a:srgbClr val="434343"/>
                </a:solidFill>
              </a:rPr>
              <a:t>st</a:t>
            </a:r>
            <a:r>
              <a:rPr lang="en" i="1">
                <a:solidFill>
                  <a:srgbClr val="434343"/>
                </a:solidFill>
              </a:rPr>
              <a:t> century</a:t>
            </a:r>
            <a:endParaRPr i="1">
              <a:solidFill>
                <a:srgbClr val="434343"/>
              </a:solidFill>
            </a:endParaRPr>
          </a:p>
          <a:p>
            <a:pPr marL="0" lvl="0" indent="0" algn="l" rtl="0">
              <a:lnSpc>
                <a:spcPct val="90000"/>
              </a:lnSpc>
              <a:spcBef>
                <a:spcPts val="1000"/>
              </a:spcBef>
              <a:spcAft>
                <a:spcPts val="0"/>
              </a:spcAft>
              <a:buClr>
                <a:schemeClr val="dk1"/>
              </a:buClr>
              <a:buSzPts val="1100"/>
              <a:buFont typeface="Arial"/>
              <a:buNone/>
            </a:pPr>
            <a:r>
              <a:rPr lang="en" b="1">
                <a:solidFill>
                  <a:srgbClr val="434343"/>
                </a:solidFill>
              </a:rPr>
              <a:t>MISSION</a:t>
            </a:r>
            <a:endParaRPr b="1">
              <a:solidFill>
                <a:srgbClr val="434343"/>
              </a:solidFill>
            </a:endParaRPr>
          </a:p>
          <a:p>
            <a:pPr marL="0" lvl="0" indent="0" algn="l" rtl="0">
              <a:spcBef>
                <a:spcPts val="1000"/>
              </a:spcBef>
              <a:spcAft>
                <a:spcPts val="0"/>
              </a:spcAft>
              <a:buClr>
                <a:schemeClr val="dk1"/>
              </a:buClr>
              <a:buSzPts val="1100"/>
              <a:buFont typeface="Arial"/>
              <a:buNone/>
            </a:pPr>
            <a:r>
              <a:rPr lang="en" i="1">
                <a:solidFill>
                  <a:srgbClr val="434343"/>
                </a:solidFill>
              </a:rPr>
              <a:t>To enable a durable, scalable, and long lasting open scientific and scholarly infrastructure to emerge, thrive, and deliver benefits on a global scale</a:t>
            </a:r>
            <a:endParaRPr>
              <a:solidFill>
                <a:srgbClr val="434343"/>
              </a:solidFill>
            </a:endParaRPr>
          </a:p>
          <a:p>
            <a:pPr marL="0" lvl="0" indent="0" algn="l" rtl="0">
              <a:lnSpc>
                <a:spcPct val="90000"/>
              </a:lnSpc>
              <a:spcBef>
                <a:spcPts val="1600"/>
              </a:spcBef>
              <a:spcAft>
                <a:spcPts val="0"/>
              </a:spcAft>
              <a:buClr>
                <a:schemeClr val="dk1"/>
              </a:buClr>
              <a:buSzPts val="1100"/>
              <a:buFont typeface="Arial"/>
              <a:buNone/>
            </a:pPr>
            <a:r>
              <a:rPr lang="en" b="1">
                <a:solidFill>
                  <a:srgbClr val="434343"/>
                </a:solidFill>
              </a:rPr>
              <a:t>DIRECTION</a:t>
            </a:r>
            <a:r>
              <a:rPr lang="en">
                <a:solidFill>
                  <a:srgbClr val="434343"/>
                </a:solidFill>
              </a:rPr>
              <a:t> </a:t>
            </a:r>
            <a:endParaRPr>
              <a:solidFill>
                <a:srgbClr val="434343"/>
              </a:solidFill>
            </a:endParaRPr>
          </a:p>
          <a:p>
            <a:pPr marL="0" lvl="0" indent="0" algn="l" rtl="0">
              <a:lnSpc>
                <a:spcPct val="90000"/>
              </a:lnSpc>
              <a:spcBef>
                <a:spcPts val="1000"/>
              </a:spcBef>
              <a:spcAft>
                <a:spcPts val="0"/>
              </a:spcAft>
              <a:buClr>
                <a:schemeClr val="dk1"/>
              </a:buClr>
              <a:buSzPts val="1100"/>
              <a:buFont typeface="Arial"/>
              <a:buNone/>
            </a:pPr>
            <a:r>
              <a:rPr lang="en" i="1">
                <a:solidFill>
                  <a:srgbClr val="434343"/>
                </a:solidFill>
              </a:rPr>
              <a:t>Create a strategic, global body - The Framework - with a mandate to facilitate and shepherd a shared strategy and shared agenda across international stakeholders</a:t>
            </a:r>
            <a:r>
              <a:rPr lang="en">
                <a:solidFill>
                  <a:srgbClr val="434343"/>
                </a:solidFill>
              </a:rPr>
              <a:t> </a:t>
            </a:r>
            <a:endParaRPr>
              <a:solidFill>
                <a:srgbClr val="434343"/>
              </a:solidFill>
            </a:endParaRPr>
          </a:p>
          <a:p>
            <a:pPr marL="0" lvl="0" indent="0" algn="l" rtl="0">
              <a:lnSpc>
                <a:spcPct val="90000"/>
              </a:lnSpc>
              <a:spcBef>
                <a:spcPts val="1000"/>
              </a:spcBef>
              <a:spcAft>
                <a:spcPts val="0"/>
              </a:spcAft>
              <a:buClr>
                <a:schemeClr val="dk1"/>
              </a:buClr>
              <a:buSzPts val="1100"/>
              <a:buFont typeface="Arial"/>
              <a:buNone/>
            </a:pPr>
            <a:endParaRPr>
              <a:solidFill>
                <a:srgbClr val="434343"/>
              </a:solidFill>
            </a:endParaRPr>
          </a:p>
          <a:p>
            <a:pPr marL="0" lvl="0" indent="0" algn="l" rtl="0">
              <a:spcBef>
                <a:spcPts val="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9"/>
          <p:cNvSpPr txBox="1"/>
          <p:nvPr/>
        </p:nvSpPr>
        <p:spPr>
          <a:xfrm>
            <a:off x="769550" y="982575"/>
            <a:ext cx="7068000" cy="25305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rgbClr val="434343"/>
              </a:buClr>
              <a:buSzPts val="1600"/>
              <a:buChar char="●"/>
            </a:pPr>
            <a:r>
              <a:rPr lang="en" sz="1600">
                <a:solidFill>
                  <a:srgbClr val="434343"/>
                </a:solidFill>
              </a:rPr>
              <a:t>Fully formed, end-to-end, open, </a:t>
            </a:r>
            <a:r>
              <a:rPr lang="en" sz="1600" b="1">
                <a:solidFill>
                  <a:srgbClr val="434343"/>
                </a:solidFill>
              </a:rPr>
              <a:t>community controlled infrastructure</a:t>
            </a:r>
            <a:r>
              <a:rPr lang="en" sz="1600">
                <a:solidFill>
                  <a:srgbClr val="434343"/>
                </a:solidFill>
              </a:rPr>
              <a:t> to support all aspects of science and scholarship, from research and experimentation through publishing, dissemination and discovery</a:t>
            </a:r>
            <a:endParaRPr sz="1600">
              <a:solidFill>
                <a:srgbClr val="434343"/>
              </a:solidFill>
            </a:endParaRPr>
          </a:p>
          <a:p>
            <a:pPr marL="457200" lvl="0" indent="-330200" algn="l" rtl="0">
              <a:spcBef>
                <a:spcPts val="1000"/>
              </a:spcBef>
              <a:spcAft>
                <a:spcPts val="0"/>
              </a:spcAft>
              <a:buClr>
                <a:srgbClr val="434343"/>
              </a:buClr>
              <a:buSzPts val="1600"/>
              <a:buChar char="●"/>
            </a:pPr>
            <a:r>
              <a:rPr lang="en" sz="1600">
                <a:solidFill>
                  <a:srgbClr val="434343"/>
                </a:solidFill>
              </a:rPr>
              <a:t>Sufficient funding to </a:t>
            </a:r>
            <a:r>
              <a:rPr lang="en" sz="1600" b="1">
                <a:solidFill>
                  <a:srgbClr val="434343"/>
                </a:solidFill>
              </a:rPr>
              <a:t>support the</a:t>
            </a:r>
            <a:r>
              <a:rPr lang="en" sz="1600">
                <a:solidFill>
                  <a:srgbClr val="434343"/>
                </a:solidFill>
              </a:rPr>
              <a:t> </a:t>
            </a:r>
            <a:r>
              <a:rPr lang="en" sz="1600" b="1">
                <a:solidFill>
                  <a:srgbClr val="434343"/>
                </a:solidFill>
              </a:rPr>
              <a:t>evolution, maintenance, operation</a:t>
            </a:r>
            <a:r>
              <a:rPr lang="en" sz="1600">
                <a:solidFill>
                  <a:srgbClr val="434343"/>
                </a:solidFill>
              </a:rPr>
              <a:t> and support of this infrastructure</a:t>
            </a:r>
            <a:endParaRPr sz="1600">
              <a:solidFill>
                <a:srgbClr val="434343"/>
              </a:solidFill>
            </a:endParaRPr>
          </a:p>
          <a:p>
            <a:pPr marL="457200" lvl="0" indent="-330200" algn="l" rtl="0">
              <a:spcBef>
                <a:spcPts val="1000"/>
              </a:spcBef>
              <a:spcAft>
                <a:spcPts val="0"/>
              </a:spcAft>
              <a:buClr>
                <a:srgbClr val="434343"/>
              </a:buClr>
              <a:buSzPts val="1600"/>
              <a:buChar char="●"/>
            </a:pPr>
            <a:r>
              <a:rPr lang="en" sz="1600">
                <a:solidFill>
                  <a:srgbClr val="434343"/>
                </a:solidFill>
              </a:rPr>
              <a:t>Sufficient funding to </a:t>
            </a:r>
            <a:r>
              <a:rPr lang="en" sz="1600" b="1">
                <a:solidFill>
                  <a:srgbClr val="434343"/>
                </a:solidFill>
              </a:rPr>
              <a:t>support the</a:t>
            </a:r>
            <a:r>
              <a:rPr lang="en" sz="1600">
                <a:solidFill>
                  <a:srgbClr val="434343"/>
                </a:solidFill>
              </a:rPr>
              <a:t> </a:t>
            </a:r>
            <a:r>
              <a:rPr lang="en" sz="1600" b="1">
                <a:solidFill>
                  <a:srgbClr val="434343"/>
                </a:solidFill>
              </a:rPr>
              <a:t>innovation</a:t>
            </a:r>
            <a:r>
              <a:rPr lang="en" sz="1600">
                <a:solidFill>
                  <a:srgbClr val="434343"/>
                </a:solidFill>
              </a:rPr>
              <a:t> required for new infrastructure as needs and technologies change</a:t>
            </a:r>
            <a:endParaRPr sz="1600">
              <a:solidFill>
                <a:srgbClr val="434343"/>
              </a:solidFill>
            </a:endParaRPr>
          </a:p>
          <a:p>
            <a:pPr marL="457200" lvl="0" indent="-330200" algn="l" rtl="0">
              <a:spcBef>
                <a:spcPts val="1000"/>
              </a:spcBef>
              <a:spcAft>
                <a:spcPts val="1000"/>
              </a:spcAft>
              <a:buClr>
                <a:srgbClr val="434343"/>
              </a:buClr>
              <a:buSzPts val="1600"/>
              <a:buChar char="●"/>
            </a:pPr>
            <a:r>
              <a:rPr lang="en" sz="1600" b="1">
                <a:solidFill>
                  <a:srgbClr val="434343"/>
                </a:solidFill>
              </a:rPr>
              <a:t>Funding from a</a:t>
            </a:r>
            <a:r>
              <a:rPr lang="en" sz="1600">
                <a:solidFill>
                  <a:srgbClr val="434343"/>
                </a:solidFill>
              </a:rPr>
              <a:t> </a:t>
            </a:r>
            <a:r>
              <a:rPr lang="en" sz="1600" b="1">
                <a:solidFill>
                  <a:srgbClr val="434343"/>
                </a:solidFill>
              </a:rPr>
              <a:t>mix or sources</a:t>
            </a:r>
            <a:r>
              <a:rPr lang="en" sz="1600">
                <a:solidFill>
                  <a:srgbClr val="434343"/>
                </a:solidFill>
              </a:rPr>
              <a:t>, including scholarly and research institutions (through libraries, research offices, and other budgets), government agencies and private foundations.  All supporting open projects that themselves have a mix of sustainability strategies.</a:t>
            </a:r>
            <a:endParaRPr sz="1600">
              <a:solidFill>
                <a:srgbClr val="434343"/>
              </a:solidFill>
            </a:endParaRPr>
          </a:p>
        </p:txBody>
      </p:sp>
      <p:sp>
        <p:nvSpPr>
          <p:cNvPr id="203" name="Google Shape;203;p39"/>
          <p:cNvSpPr txBox="1">
            <a:spLocks noGrp="1"/>
          </p:cNvSpPr>
          <p:nvPr>
            <p:ph type="title"/>
          </p:nvPr>
        </p:nvSpPr>
        <p:spPr>
          <a:xfrm>
            <a:off x="769550" y="337275"/>
            <a:ext cx="6904500" cy="64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200">
                <a:solidFill>
                  <a:srgbClr val="434343"/>
                </a:solidFill>
                <a:latin typeface="Arial"/>
                <a:ea typeface="Arial"/>
                <a:cs typeface="Arial"/>
                <a:sym typeface="Arial"/>
              </a:rPr>
              <a:t>IOI - Desired End State</a:t>
            </a:r>
            <a:endParaRPr sz="2200">
              <a:solidFill>
                <a:srgbClr val="434343"/>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22"/>
          <p:cNvSpPr txBox="1">
            <a:spLocks noGrp="1"/>
          </p:cNvSpPr>
          <p:nvPr>
            <p:ph type="body" idx="1"/>
          </p:nvPr>
        </p:nvSpPr>
        <p:spPr>
          <a:xfrm>
            <a:off x="246325" y="874825"/>
            <a:ext cx="8520600" cy="52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Three coordinated initiatives to talk about:</a:t>
            </a:r>
            <a:endParaRPr sz="2400"/>
          </a:p>
          <a:p>
            <a:pPr marL="0" lvl="0" indent="0" algn="ctr" rtl="0">
              <a:lnSpc>
                <a:spcPct val="100000"/>
              </a:lnSpc>
              <a:spcBef>
                <a:spcPts val="1600"/>
              </a:spcBef>
              <a:spcAft>
                <a:spcPts val="0"/>
              </a:spcAft>
              <a:buNone/>
            </a:pPr>
            <a:r>
              <a:rPr lang="en"/>
              <a:t>Invest In Open Infrastructure (IOI)</a:t>
            </a:r>
            <a:br>
              <a:rPr lang="en"/>
            </a:br>
            <a:r>
              <a:rPr lang="en"/>
              <a:t>Open Platform Initiative</a:t>
            </a:r>
            <a:br>
              <a:rPr lang="en"/>
            </a:br>
            <a:r>
              <a:rPr lang="en"/>
              <a:t>Mapping Scholarly Infrastructure Census</a:t>
            </a:r>
            <a:endParaRPr/>
          </a:p>
          <a:p>
            <a:pPr marL="0" lvl="0" indent="0" algn="ctr" rtl="0">
              <a:spcBef>
                <a:spcPts val="1600"/>
              </a:spcBef>
              <a:spcAft>
                <a:spcPts val="1600"/>
              </a:spcAft>
              <a:buNone/>
            </a:pPr>
            <a:endParaRPr/>
          </a:p>
        </p:txBody>
      </p:sp>
      <p:sp>
        <p:nvSpPr>
          <p:cNvPr id="83" name="Google Shape;83;p22"/>
          <p:cNvSpPr txBox="1">
            <a:spLocks noGrp="1"/>
          </p:cNvSpPr>
          <p:nvPr>
            <p:ph type="body" idx="1"/>
          </p:nvPr>
        </p:nvSpPr>
        <p:spPr>
          <a:xfrm>
            <a:off x="246325" y="304375"/>
            <a:ext cx="8520600" cy="523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b="1"/>
              <a:t>OVERVIEW</a:t>
            </a:r>
            <a:endParaRPr sz="2400" b="1"/>
          </a:p>
        </p:txBody>
      </p:sp>
      <p:sp>
        <p:nvSpPr>
          <p:cNvPr id="84" name="Google Shape;84;p22"/>
          <p:cNvSpPr txBox="1">
            <a:spLocks noGrp="1"/>
          </p:cNvSpPr>
          <p:nvPr>
            <p:ph type="body" idx="1"/>
          </p:nvPr>
        </p:nvSpPr>
        <p:spPr>
          <a:xfrm>
            <a:off x="152400" y="2612175"/>
            <a:ext cx="8520600" cy="52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Outline for the conversation:</a:t>
            </a:r>
            <a:endParaRPr sz="2400"/>
          </a:p>
          <a:p>
            <a:pPr marL="457200" lvl="0" indent="0" algn="ctr" rtl="0">
              <a:lnSpc>
                <a:spcPct val="100000"/>
              </a:lnSpc>
              <a:spcBef>
                <a:spcPts val="1600"/>
              </a:spcBef>
              <a:spcAft>
                <a:spcPts val="0"/>
              </a:spcAft>
              <a:buNone/>
            </a:pPr>
            <a:r>
              <a:rPr lang="en"/>
              <a:t>Framing: Mission and Vision</a:t>
            </a:r>
            <a:br>
              <a:rPr lang="en"/>
            </a:br>
            <a:r>
              <a:rPr lang="en"/>
              <a:t>Overview of the Initiatives</a:t>
            </a:r>
            <a:br>
              <a:rPr lang="en"/>
            </a:br>
            <a:r>
              <a:rPr lang="en"/>
              <a:t>The Niche For Action</a:t>
            </a:r>
            <a:br>
              <a:rPr lang="en"/>
            </a:br>
            <a:r>
              <a:rPr lang="en"/>
              <a:t>Open Questions, and Conversation</a:t>
            </a:r>
            <a:br>
              <a:rPr lang="en"/>
            </a:br>
            <a:r>
              <a:rPr lang="en"/>
              <a:t>Direction and Next Steps</a:t>
            </a:r>
            <a:endParaRPr/>
          </a:p>
          <a:p>
            <a:pPr marL="0" lvl="0" indent="0" algn="ctr" rtl="0">
              <a:spcBef>
                <a:spcPts val="160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0"/>
          <p:cNvSpPr txBox="1"/>
          <p:nvPr/>
        </p:nvSpPr>
        <p:spPr>
          <a:xfrm>
            <a:off x="769550" y="1058775"/>
            <a:ext cx="7068000" cy="253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Helvetica Neue"/>
                <a:ea typeface="Helvetica Neue"/>
                <a:cs typeface="Helvetica Neue"/>
                <a:sym typeface="Helvetica Neue"/>
              </a:rPr>
              <a:t>We are an international group of organizations, coalitions and like minded efforts that share mutual goals and in most cases have already been working towards similar objectives.  We are coming together under IOI to coordinate and align our efforts in order to get there faster.</a:t>
            </a: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p:txBody>
      </p:sp>
      <p:sp>
        <p:nvSpPr>
          <p:cNvPr id="209" name="Google Shape;209;p40"/>
          <p:cNvSpPr txBox="1">
            <a:spLocks noGrp="1"/>
          </p:cNvSpPr>
          <p:nvPr>
            <p:ph type="title"/>
          </p:nvPr>
        </p:nvSpPr>
        <p:spPr>
          <a:xfrm>
            <a:off x="769550" y="337275"/>
            <a:ext cx="6904500" cy="64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200">
                <a:latin typeface="Helvetica Neue"/>
                <a:ea typeface="Helvetica Neue"/>
                <a:cs typeface="Helvetica Neue"/>
                <a:sym typeface="Helvetica Neue"/>
              </a:rPr>
              <a:t>IOI: Who are we?</a:t>
            </a:r>
            <a:endParaRPr sz="2200">
              <a:latin typeface="Helvetica Neue"/>
              <a:ea typeface="Helvetica Neue"/>
              <a:cs typeface="Helvetica Neue"/>
              <a:sym typeface="Helvetica Neue"/>
            </a:endParaRPr>
          </a:p>
        </p:txBody>
      </p:sp>
      <p:pic>
        <p:nvPicPr>
          <p:cNvPr id="210" name="Google Shape;210;p40"/>
          <p:cNvPicPr preferRelativeResize="0"/>
          <p:nvPr/>
        </p:nvPicPr>
        <p:blipFill>
          <a:blip r:embed="rId3">
            <a:alphaModFix/>
          </a:blip>
          <a:stretch>
            <a:fillRect/>
          </a:stretch>
        </p:blipFill>
        <p:spPr>
          <a:xfrm>
            <a:off x="5249321" y="3480613"/>
            <a:ext cx="2504379" cy="645300"/>
          </a:xfrm>
          <a:prstGeom prst="rect">
            <a:avLst/>
          </a:prstGeom>
          <a:noFill/>
          <a:ln>
            <a:noFill/>
          </a:ln>
          <a:effectLst>
            <a:outerShdw blurRad="71438" dist="9525" dir="7500000" algn="bl" rotWithShape="0">
              <a:srgbClr val="000000">
                <a:alpha val="50000"/>
              </a:srgbClr>
            </a:outerShdw>
          </a:effectLst>
        </p:spPr>
      </p:pic>
      <p:pic>
        <p:nvPicPr>
          <p:cNvPr id="211" name="Google Shape;211;p40"/>
          <p:cNvPicPr preferRelativeResize="0"/>
          <p:nvPr/>
        </p:nvPicPr>
        <p:blipFill>
          <a:blip r:embed="rId4">
            <a:alphaModFix/>
          </a:blip>
          <a:stretch>
            <a:fillRect/>
          </a:stretch>
        </p:blipFill>
        <p:spPr>
          <a:xfrm>
            <a:off x="935475" y="2425756"/>
            <a:ext cx="1861802" cy="795170"/>
          </a:xfrm>
          <a:prstGeom prst="rect">
            <a:avLst/>
          </a:prstGeom>
          <a:noFill/>
          <a:ln>
            <a:noFill/>
          </a:ln>
          <a:effectLst>
            <a:outerShdw blurRad="71438" dist="9525" dir="7500000" algn="bl" rotWithShape="0">
              <a:srgbClr val="000000">
                <a:alpha val="50000"/>
              </a:srgbClr>
            </a:outerShdw>
          </a:effectLst>
        </p:spPr>
      </p:pic>
      <p:pic>
        <p:nvPicPr>
          <p:cNvPr id="212" name="Google Shape;212;p40"/>
          <p:cNvPicPr preferRelativeResize="0"/>
          <p:nvPr/>
        </p:nvPicPr>
        <p:blipFill>
          <a:blip r:embed="rId5">
            <a:alphaModFix/>
          </a:blip>
          <a:stretch>
            <a:fillRect/>
          </a:stretch>
        </p:blipFill>
        <p:spPr>
          <a:xfrm>
            <a:off x="3082713" y="3346562"/>
            <a:ext cx="1861801" cy="779375"/>
          </a:xfrm>
          <a:prstGeom prst="rect">
            <a:avLst/>
          </a:prstGeom>
          <a:noFill/>
          <a:ln>
            <a:noFill/>
          </a:ln>
          <a:effectLst>
            <a:outerShdw blurRad="100013" dist="9525" dir="7500000" algn="bl" rotWithShape="0">
              <a:srgbClr val="000000">
                <a:alpha val="50000"/>
              </a:srgbClr>
            </a:outerShdw>
          </a:effectLst>
        </p:spPr>
      </p:pic>
      <p:pic>
        <p:nvPicPr>
          <p:cNvPr id="213" name="Google Shape;213;p40"/>
          <p:cNvPicPr preferRelativeResize="0"/>
          <p:nvPr/>
        </p:nvPicPr>
        <p:blipFill>
          <a:blip r:embed="rId6">
            <a:alphaModFix/>
          </a:blip>
          <a:stretch>
            <a:fillRect/>
          </a:stretch>
        </p:blipFill>
        <p:spPr>
          <a:xfrm>
            <a:off x="5983100" y="2393613"/>
            <a:ext cx="1767150" cy="862538"/>
          </a:xfrm>
          <a:prstGeom prst="rect">
            <a:avLst/>
          </a:prstGeom>
          <a:noFill/>
          <a:ln>
            <a:noFill/>
          </a:ln>
          <a:effectLst>
            <a:outerShdw blurRad="71438" dist="9525" dir="7500000" algn="bl" rotWithShape="0">
              <a:srgbClr val="000000">
                <a:alpha val="50000"/>
              </a:srgbClr>
            </a:outerShdw>
          </a:effectLst>
        </p:spPr>
      </p:pic>
      <p:pic>
        <p:nvPicPr>
          <p:cNvPr id="214" name="Google Shape;214;p40"/>
          <p:cNvPicPr preferRelativeResize="0"/>
          <p:nvPr/>
        </p:nvPicPr>
        <p:blipFill>
          <a:blip r:embed="rId7">
            <a:alphaModFix/>
          </a:blip>
          <a:stretch>
            <a:fillRect/>
          </a:stretch>
        </p:blipFill>
        <p:spPr>
          <a:xfrm>
            <a:off x="935475" y="3513075"/>
            <a:ext cx="1767150" cy="580375"/>
          </a:xfrm>
          <a:prstGeom prst="rect">
            <a:avLst/>
          </a:prstGeom>
          <a:noFill/>
          <a:ln>
            <a:noFill/>
          </a:ln>
          <a:effectLst>
            <a:outerShdw blurRad="71438" dist="9525" dir="7500000" algn="bl" rotWithShape="0">
              <a:srgbClr val="000000">
                <a:alpha val="50000"/>
              </a:srgbClr>
            </a:outerShdw>
          </a:effectLst>
        </p:spPr>
      </p:pic>
      <p:pic>
        <p:nvPicPr>
          <p:cNvPr id="215" name="Google Shape;215;p40"/>
          <p:cNvPicPr preferRelativeResize="0"/>
          <p:nvPr/>
        </p:nvPicPr>
        <p:blipFill>
          <a:blip r:embed="rId8">
            <a:alphaModFix/>
          </a:blip>
          <a:stretch>
            <a:fillRect/>
          </a:stretch>
        </p:blipFill>
        <p:spPr>
          <a:xfrm>
            <a:off x="3235113" y="2425759"/>
            <a:ext cx="2278175" cy="666316"/>
          </a:xfrm>
          <a:prstGeom prst="rect">
            <a:avLst/>
          </a:prstGeom>
          <a:noFill/>
          <a:ln>
            <a:noFill/>
          </a:ln>
          <a:effectLst>
            <a:outerShdw blurRad="71438" dist="9525" dir="7500000" algn="bl" rotWithShape="0">
              <a:srgbClr val="000000">
                <a:alpha val="50000"/>
              </a:srgbClr>
            </a:outerShdw>
          </a:effectLst>
        </p:spPr>
      </p:pic>
      <p:sp>
        <p:nvSpPr>
          <p:cNvPr id="216" name="Google Shape;216;p40"/>
          <p:cNvSpPr txBox="1"/>
          <p:nvPr/>
        </p:nvSpPr>
        <p:spPr>
          <a:xfrm>
            <a:off x="885350" y="4304775"/>
            <a:ext cx="6672900" cy="223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latin typeface="Helvetica Neue"/>
                <a:ea typeface="Helvetica Neue"/>
                <a:cs typeface="Helvetica Neue"/>
                <a:sym typeface="Helvetica Neue"/>
              </a:rPr>
              <a:t>We are the Joint Roadmap for Open Science Tools (JROST), OPERAS, Open Research Funders Group (ORFG), Scholarly Commons (2.5% Commitment), SPARC Europe, SPARC US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1"/>
          <p:cNvSpPr txBox="1">
            <a:spLocks noGrp="1"/>
          </p:cNvSpPr>
          <p:nvPr>
            <p:ph type="ctrTitle"/>
          </p:nvPr>
        </p:nvSpPr>
        <p:spPr>
          <a:xfrm>
            <a:off x="311708" y="15454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solidFill>
                  <a:srgbClr val="434343"/>
                </a:solidFill>
              </a:rPr>
              <a:t>Open Platform Initiative</a:t>
            </a:r>
            <a:endParaRPr b="1">
              <a:solidFill>
                <a:srgbClr val="434343"/>
              </a:solidFill>
            </a:endParaRPr>
          </a:p>
          <a:p>
            <a:pPr marL="0" lvl="0" indent="0" algn="ctr" rtl="0">
              <a:spcBef>
                <a:spcPts val="0"/>
              </a:spcBef>
              <a:spcAft>
                <a:spcPts val="0"/>
              </a:spcAft>
              <a:buNone/>
            </a:pPr>
            <a:endParaRPr b="1">
              <a:solidFill>
                <a:srgbClr val="434343"/>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2"/>
          <p:cNvSpPr txBox="1">
            <a:spLocks noGrp="1"/>
          </p:cNvSpPr>
          <p:nvPr>
            <p:ph type="title"/>
          </p:nvPr>
        </p:nvSpPr>
        <p:spPr>
          <a:xfrm>
            <a:off x="311700" y="3239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CONTEXT: Research Institutions</a:t>
            </a:r>
            <a:endParaRPr/>
          </a:p>
        </p:txBody>
      </p:sp>
      <p:sp>
        <p:nvSpPr>
          <p:cNvPr id="227" name="Google Shape;227;p42"/>
          <p:cNvSpPr txBox="1">
            <a:spLocks noGrp="1"/>
          </p:cNvSpPr>
          <p:nvPr>
            <p:ph type="body" idx="1"/>
          </p:nvPr>
        </p:nvSpPr>
        <p:spPr>
          <a:xfrm>
            <a:off x="311700" y="942650"/>
            <a:ext cx="8520600" cy="1596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000000"/>
                </a:solidFill>
              </a:rPr>
              <a:t>In the fall of 2018, leadership from </a:t>
            </a:r>
            <a:r>
              <a:rPr lang="en" b="1">
                <a:solidFill>
                  <a:srgbClr val="1155CC"/>
                </a:solidFill>
              </a:rPr>
              <a:t>sixteen research libraries</a:t>
            </a:r>
            <a:r>
              <a:rPr lang="en">
                <a:solidFill>
                  <a:schemeClr val="dk1"/>
                </a:solidFill>
              </a:rPr>
              <a:t> </a:t>
            </a:r>
            <a:r>
              <a:rPr lang="en">
                <a:solidFill>
                  <a:srgbClr val="000000"/>
                </a:solidFill>
              </a:rPr>
              <a:t>began organizing conversations around a shared concern. </a:t>
            </a:r>
            <a:r>
              <a:rPr lang="en">
                <a:solidFill>
                  <a:schemeClr val="dk1"/>
                </a:solidFill>
              </a:rPr>
              <a:t>All </a:t>
            </a:r>
            <a:r>
              <a:rPr lang="en" b="1">
                <a:solidFill>
                  <a:srgbClr val="1155CC"/>
                </a:solidFill>
              </a:rPr>
              <a:t>rely heavily on open source</a:t>
            </a:r>
            <a:r>
              <a:rPr lang="en" b="1">
                <a:solidFill>
                  <a:schemeClr val="dk1"/>
                </a:solidFill>
              </a:rPr>
              <a:t> </a:t>
            </a:r>
            <a:r>
              <a:rPr lang="en" b="1">
                <a:solidFill>
                  <a:srgbClr val="1155CC"/>
                </a:solidFill>
              </a:rPr>
              <a:t>community infrastructure projects</a:t>
            </a:r>
            <a:r>
              <a:rPr lang="en">
                <a:solidFill>
                  <a:schemeClr val="dk1"/>
                </a:solidFill>
              </a:rPr>
              <a:t> to support their preservation and access mission for digital content. </a:t>
            </a:r>
            <a:endParaRPr>
              <a:solidFill>
                <a:schemeClr val="dk1"/>
              </a:solidFill>
            </a:endParaRPr>
          </a:p>
          <a:p>
            <a:pPr marL="0" lvl="0" indent="0" algn="l" rtl="0">
              <a:lnSpc>
                <a:spcPct val="100000"/>
              </a:lnSpc>
              <a:spcBef>
                <a:spcPts val="1600"/>
              </a:spcBef>
              <a:spcAft>
                <a:spcPts val="0"/>
              </a:spcAft>
              <a:buNone/>
            </a:pPr>
            <a:r>
              <a:rPr lang="en">
                <a:solidFill>
                  <a:schemeClr val="dk1"/>
                </a:solidFill>
              </a:rPr>
              <a:t>The group aligned around a </a:t>
            </a:r>
            <a:r>
              <a:rPr lang="en" b="1">
                <a:solidFill>
                  <a:srgbClr val="1155CC"/>
                </a:solidFill>
              </a:rPr>
              <a:t>shared sense of an imminent threat</a:t>
            </a:r>
            <a:r>
              <a:rPr lang="en">
                <a:solidFill>
                  <a:schemeClr val="dk1"/>
                </a:solidFill>
              </a:rPr>
              <a:t>: that the systems, structures, and collaborative networks necessary to support the knowledge ecosystem have </a:t>
            </a:r>
            <a:r>
              <a:rPr lang="en" b="1">
                <a:solidFill>
                  <a:srgbClr val="1155CC"/>
                </a:solidFill>
              </a:rPr>
              <a:t>reached a level of complexity and scale that has overwhelmed</a:t>
            </a:r>
            <a:r>
              <a:rPr lang="en">
                <a:solidFill>
                  <a:srgbClr val="1155CC"/>
                </a:solidFill>
              </a:rPr>
              <a:t> </a:t>
            </a:r>
            <a:r>
              <a:rPr lang="en" b="1">
                <a:solidFill>
                  <a:srgbClr val="1155CC"/>
                </a:solidFill>
              </a:rPr>
              <a:t>the ability</a:t>
            </a:r>
            <a:r>
              <a:rPr lang="en">
                <a:solidFill>
                  <a:schemeClr val="dk1"/>
                </a:solidFill>
              </a:rPr>
              <a:t> of existing methods of funding, cooperation, and governance </a:t>
            </a:r>
            <a:r>
              <a:rPr lang="en" b="1">
                <a:solidFill>
                  <a:srgbClr val="1C4587"/>
                </a:solidFill>
              </a:rPr>
              <a:t>to reliably support</a:t>
            </a:r>
            <a:r>
              <a:rPr lang="en">
                <a:solidFill>
                  <a:schemeClr val="dk1"/>
                </a:solidFill>
              </a:rPr>
              <a:t> shared open infrastructure.</a:t>
            </a:r>
            <a:endParaRPr>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a:solidFill>
                  <a:schemeClr val="dk1"/>
                </a:solidFill>
              </a:rPr>
              <a:t>The </a:t>
            </a:r>
            <a:r>
              <a:rPr lang="en" b="1">
                <a:solidFill>
                  <a:srgbClr val="1155CC"/>
                </a:solidFill>
              </a:rPr>
              <a:t>shared imperative</a:t>
            </a:r>
            <a:r>
              <a:rPr lang="en">
                <a:solidFill>
                  <a:schemeClr val="dk1"/>
                </a:solidFill>
              </a:rPr>
              <a:t> that this condition requires </a:t>
            </a:r>
            <a:r>
              <a:rPr lang="en" b="1">
                <a:solidFill>
                  <a:srgbClr val="1155CC"/>
                </a:solidFill>
              </a:rPr>
              <a:t>immediate, collective action</a:t>
            </a:r>
            <a:r>
              <a:rPr lang="en" b="1">
                <a:solidFill>
                  <a:schemeClr val="dk1"/>
                </a:solidFill>
              </a:rPr>
              <a:t> </a:t>
            </a:r>
            <a:r>
              <a:rPr lang="en">
                <a:solidFill>
                  <a:schemeClr val="dk1"/>
                </a:solidFill>
              </a:rPr>
              <a:t>and a </a:t>
            </a:r>
            <a:r>
              <a:rPr lang="en" b="1">
                <a:solidFill>
                  <a:srgbClr val="1155CC"/>
                </a:solidFill>
              </a:rPr>
              <a:t>commitment</a:t>
            </a:r>
            <a:r>
              <a:rPr lang="en">
                <a:solidFill>
                  <a:schemeClr val="dk1"/>
                </a:solidFill>
              </a:rPr>
              <a:t> to promoting </a:t>
            </a:r>
            <a:r>
              <a:rPr lang="en" b="1">
                <a:solidFill>
                  <a:srgbClr val="1155CC"/>
                </a:solidFill>
              </a:rPr>
              <a:t>sustainable, interoperable infrastructure</a:t>
            </a:r>
            <a:r>
              <a:rPr lang="en">
                <a:solidFill>
                  <a:schemeClr val="dk1"/>
                </a:solidFill>
              </a:rPr>
              <a:t> resulted in the Open Platform initiative.</a:t>
            </a:r>
            <a:endParaRPr>
              <a:solidFill>
                <a:schemeClr val="dk1"/>
              </a:solidFill>
            </a:endParaRPr>
          </a:p>
          <a:p>
            <a:pPr marL="0" lvl="0" indent="0" algn="l" rtl="0">
              <a:spcBef>
                <a:spcPts val="1600"/>
              </a:spcBef>
              <a:spcAft>
                <a:spcPts val="1600"/>
              </a:spcAft>
              <a:buNone/>
            </a:pPr>
            <a:endParaRPr>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43"/>
          <p:cNvPicPr preferRelativeResize="0"/>
          <p:nvPr/>
        </p:nvPicPr>
        <p:blipFill>
          <a:blip r:embed="rId3">
            <a:alphaModFix/>
          </a:blip>
          <a:stretch>
            <a:fillRect/>
          </a:stretch>
        </p:blipFill>
        <p:spPr>
          <a:xfrm>
            <a:off x="313363" y="61888"/>
            <a:ext cx="8517279" cy="50197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4"/>
          <p:cNvSpPr txBox="1">
            <a:spLocks noGrp="1"/>
          </p:cNvSpPr>
          <p:nvPr>
            <p:ph type="title"/>
          </p:nvPr>
        </p:nvSpPr>
        <p:spPr>
          <a:xfrm>
            <a:off x="311700" y="1899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434343"/>
                </a:solidFill>
              </a:rPr>
              <a:t>OPEN PLATFORM INITIATIVE</a:t>
            </a:r>
            <a:br>
              <a:rPr lang="en" sz="2400" b="1">
                <a:solidFill>
                  <a:srgbClr val="434343"/>
                </a:solidFill>
              </a:rPr>
            </a:br>
            <a:endParaRPr sz="2400" b="1">
              <a:solidFill>
                <a:srgbClr val="434343"/>
              </a:solidFill>
            </a:endParaRPr>
          </a:p>
          <a:p>
            <a:pPr marL="0" lvl="0" indent="0" algn="ctr" rtl="0">
              <a:spcBef>
                <a:spcPts val="0"/>
              </a:spcBef>
              <a:spcAft>
                <a:spcPts val="0"/>
              </a:spcAft>
              <a:buNone/>
            </a:pPr>
            <a:endParaRPr sz="1400" b="1">
              <a:solidFill>
                <a:srgbClr val="434343"/>
              </a:solidFill>
            </a:endParaRPr>
          </a:p>
        </p:txBody>
      </p:sp>
      <p:sp>
        <p:nvSpPr>
          <p:cNvPr id="238" name="Google Shape;238;p44"/>
          <p:cNvSpPr txBox="1"/>
          <p:nvPr/>
        </p:nvSpPr>
        <p:spPr>
          <a:xfrm>
            <a:off x="350100" y="767400"/>
            <a:ext cx="8443800" cy="299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1155CC"/>
                </a:solidFill>
              </a:rPr>
              <a:t>OBJECTIVE</a:t>
            </a:r>
            <a:endParaRPr sz="1800" b="1">
              <a:solidFill>
                <a:srgbClr val="1155CC"/>
              </a:solidFill>
            </a:endParaRPr>
          </a:p>
          <a:p>
            <a:pPr marL="0" lvl="0" indent="0" algn="l" rtl="0">
              <a:lnSpc>
                <a:spcPct val="115000"/>
              </a:lnSpc>
              <a:spcBef>
                <a:spcPts val="0"/>
              </a:spcBef>
              <a:spcAft>
                <a:spcPts val="0"/>
              </a:spcAft>
              <a:buNone/>
            </a:pPr>
            <a:r>
              <a:rPr lang="en">
                <a:solidFill>
                  <a:srgbClr val="434343"/>
                </a:solidFill>
              </a:rPr>
              <a:t>A coherent, </a:t>
            </a:r>
            <a:r>
              <a:rPr lang="en" b="1">
                <a:solidFill>
                  <a:srgbClr val="434343"/>
                </a:solidFill>
              </a:rPr>
              <a:t>interoperable, and adaptive ecosystem</a:t>
            </a:r>
            <a:r>
              <a:rPr lang="en">
                <a:solidFill>
                  <a:srgbClr val="434343"/>
                </a:solidFill>
              </a:rPr>
              <a:t> of systems and services under </a:t>
            </a:r>
            <a:r>
              <a:rPr lang="en" b="1">
                <a:solidFill>
                  <a:srgbClr val="434343"/>
                </a:solidFill>
              </a:rPr>
              <a:t>joint stewardship</a:t>
            </a:r>
            <a:r>
              <a:rPr lang="en">
                <a:solidFill>
                  <a:srgbClr val="434343"/>
                </a:solidFill>
              </a:rPr>
              <a:t>, resting on a foundation of </a:t>
            </a:r>
            <a:r>
              <a:rPr lang="en" b="1">
                <a:solidFill>
                  <a:srgbClr val="434343"/>
                </a:solidFill>
              </a:rPr>
              <a:t>shared understanding</a:t>
            </a:r>
            <a:r>
              <a:rPr lang="en">
                <a:solidFill>
                  <a:srgbClr val="434343"/>
                </a:solidFill>
              </a:rPr>
              <a:t>, </a:t>
            </a:r>
            <a:r>
              <a:rPr lang="en" b="1">
                <a:solidFill>
                  <a:srgbClr val="434343"/>
                </a:solidFill>
              </a:rPr>
              <a:t>common purpose</a:t>
            </a:r>
            <a:r>
              <a:rPr lang="en">
                <a:solidFill>
                  <a:srgbClr val="434343"/>
                </a:solidFill>
              </a:rPr>
              <a:t>, and </a:t>
            </a:r>
            <a:r>
              <a:rPr lang="en" b="1">
                <a:solidFill>
                  <a:srgbClr val="434343"/>
                </a:solidFill>
              </a:rPr>
              <a:t>interdependence</a:t>
            </a:r>
            <a:endParaRPr b="1">
              <a:solidFill>
                <a:srgbClr val="434343"/>
              </a:solidFill>
            </a:endParaRPr>
          </a:p>
          <a:p>
            <a:pPr marL="457200" lvl="0" indent="-317500" algn="l" rtl="0">
              <a:lnSpc>
                <a:spcPct val="115000"/>
              </a:lnSpc>
              <a:spcBef>
                <a:spcPts val="0"/>
              </a:spcBef>
              <a:spcAft>
                <a:spcPts val="0"/>
              </a:spcAft>
              <a:buClr>
                <a:srgbClr val="434343"/>
              </a:buClr>
              <a:buSzPts val="1400"/>
              <a:buChar char="●"/>
            </a:pPr>
            <a:r>
              <a:rPr lang="en">
                <a:solidFill>
                  <a:srgbClr val="434343"/>
                </a:solidFill>
              </a:rPr>
              <a:t>Support </a:t>
            </a:r>
            <a:r>
              <a:rPr lang="en" b="1">
                <a:solidFill>
                  <a:srgbClr val="434343"/>
                </a:solidFill>
              </a:rPr>
              <a:t>usable and dependable technologies</a:t>
            </a:r>
            <a:endParaRPr b="1">
              <a:solidFill>
                <a:srgbClr val="434343"/>
              </a:solidFill>
            </a:endParaRPr>
          </a:p>
          <a:p>
            <a:pPr marL="457200" lvl="0" indent="-317500" algn="l" rtl="0">
              <a:lnSpc>
                <a:spcPct val="115000"/>
              </a:lnSpc>
              <a:spcBef>
                <a:spcPts val="0"/>
              </a:spcBef>
              <a:spcAft>
                <a:spcPts val="0"/>
              </a:spcAft>
              <a:buClr>
                <a:srgbClr val="434343"/>
              </a:buClr>
              <a:buSzPts val="1400"/>
              <a:buChar char="●"/>
            </a:pPr>
            <a:r>
              <a:rPr lang="en">
                <a:solidFill>
                  <a:srgbClr val="434343"/>
                </a:solidFill>
              </a:rPr>
              <a:t>Strengthen the </a:t>
            </a:r>
            <a:r>
              <a:rPr lang="en" b="1">
                <a:solidFill>
                  <a:srgbClr val="434343"/>
                </a:solidFill>
              </a:rPr>
              <a:t>health of the communities</a:t>
            </a:r>
            <a:r>
              <a:rPr lang="en">
                <a:solidFill>
                  <a:srgbClr val="434343"/>
                </a:solidFill>
              </a:rPr>
              <a:t> that create them </a:t>
            </a:r>
            <a:endParaRPr>
              <a:solidFill>
                <a:srgbClr val="434343"/>
              </a:solidFill>
            </a:endParaRPr>
          </a:p>
          <a:p>
            <a:pPr marL="457200" lvl="0" indent="-317500" algn="l" rtl="0">
              <a:lnSpc>
                <a:spcPct val="115000"/>
              </a:lnSpc>
              <a:spcBef>
                <a:spcPts val="0"/>
              </a:spcBef>
              <a:spcAft>
                <a:spcPts val="0"/>
              </a:spcAft>
              <a:buClr>
                <a:srgbClr val="434343"/>
              </a:buClr>
              <a:buSzPts val="1400"/>
              <a:buChar char="●"/>
            </a:pPr>
            <a:r>
              <a:rPr lang="en">
                <a:solidFill>
                  <a:srgbClr val="434343"/>
                </a:solidFill>
              </a:rPr>
              <a:t>Fortify the </a:t>
            </a:r>
            <a:r>
              <a:rPr lang="en" b="1">
                <a:solidFill>
                  <a:srgbClr val="434343"/>
                </a:solidFill>
              </a:rPr>
              <a:t>collaboration of the institutions</a:t>
            </a:r>
            <a:r>
              <a:rPr lang="en">
                <a:solidFill>
                  <a:srgbClr val="434343"/>
                </a:solidFill>
              </a:rPr>
              <a:t> that use them</a:t>
            </a:r>
            <a:endParaRPr>
              <a:solidFill>
                <a:srgbClr val="434343"/>
              </a:solidFill>
            </a:endParaRPr>
          </a:p>
          <a:p>
            <a:pPr marL="0" lvl="0" indent="0" algn="l" rtl="0">
              <a:spcBef>
                <a:spcPts val="0"/>
              </a:spcBef>
              <a:spcAft>
                <a:spcPts val="0"/>
              </a:spcAft>
              <a:buNone/>
            </a:pPr>
            <a:r>
              <a:rPr lang="en" b="1">
                <a:solidFill>
                  <a:srgbClr val="434343"/>
                </a:solidFill>
              </a:rPr>
              <a:t/>
            </a:r>
            <a:br>
              <a:rPr lang="en" b="1">
                <a:solidFill>
                  <a:srgbClr val="434343"/>
                </a:solidFill>
              </a:rPr>
            </a:br>
            <a:endParaRPr b="1">
              <a:solidFill>
                <a:srgbClr val="434343"/>
              </a:solidFill>
            </a:endParaRPr>
          </a:p>
          <a:p>
            <a:pPr marL="0" lvl="0" indent="0" algn="ctr" rtl="0">
              <a:spcBef>
                <a:spcPts val="0"/>
              </a:spcBef>
              <a:spcAft>
                <a:spcPts val="0"/>
              </a:spcAft>
              <a:buNone/>
            </a:pPr>
            <a:endParaRPr b="1">
              <a:solidFill>
                <a:srgbClr val="434343"/>
              </a:solidFill>
            </a:endParaRPr>
          </a:p>
        </p:txBody>
      </p:sp>
      <p:sp>
        <p:nvSpPr>
          <p:cNvPr id="239" name="Google Shape;239;p44"/>
          <p:cNvSpPr txBox="1"/>
          <p:nvPr/>
        </p:nvSpPr>
        <p:spPr>
          <a:xfrm>
            <a:off x="350100" y="2476525"/>
            <a:ext cx="8240400" cy="20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1155CC"/>
                </a:solidFill>
              </a:rPr>
              <a:t>PURPOSE</a:t>
            </a:r>
            <a:endParaRPr sz="1800" b="1">
              <a:solidFill>
                <a:srgbClr val="1155CC"/>
              </a:solidFill>
            </a:endParaRPr>
          </a:p>
          <a:p>
            <a:pPr marL="0" lvl="0" indent="0" algn="l" rtl="0">
              <a:lnSpc>
                <a:spcPct val="115000"/>
              </a:lnSpc>
              <a:spcBef>
                <a:spcPts val="0"/>
              </a:spcBef>
              <a:spcAft>
                <a:spcPts val="0"/>
              </a:spcAft>
              <a:buNone/>
            </a:pPr>
            <a:r>
              <a:rPr lang="en">
                <a:solidFill>
                  <a:srgbClr val="434343"/>
                </a:solidFill>
              </a:rPr>
              <a:t>To </a:t>
            </a:r>
            <a:r>
              <a:rPr lang="en" b="1">
                <a:solidFill>
                  <a:srgbClr val="434343"/>
                </a:solidFill>
              </a:rPr>
              <a:t>provide value</a:t>
            </a:r>
            <a:r>
              <a:rPr lang="en">
                <a:solidFill>
                  <a:srgbClr val="434343"/>
                </a:solidFill>
              </a:rPr>
              <a:t> to a diverse community of higher educational and cultural institutions </a:t>
            </a:r>
            <a:br>
              <a:rPr lang="en">
                <a:solidFill>
                  <a:srgbClr val="434343"/>
                </a:solidFill>
              </a:rPr>
            </a:br>
            <a:r>
              <a:rPr lang="en">
                <a:solidFill>
                  <a:srgbClr val="434343"/>
                </a:solidFill>
              </a:rPr>
              <a:t>to safely and continuously </a:t>
            </a:r>
            <a:r>
              <a:rPr lang="en" b="1">
                <a:solidFill>
                  <a:srgbClr val="434343"/>
                </a:solidFill>
              </a:rPr>
              <a:t>steward the digital content</a:t>
            </a:r>
            <a:r>
              <a:rPr lang="en">
                <a:solidFill>
                  <a:srgbClr val="434343"/>
                </a:solidFill>
              </a:rPr>
              <a:t> </a:t>
            </a:r>
            <a:br>
              <a:rPr lang="en">
                <a:solidFill>
                  <a:srgbClr val="434343"/>
                </a:solidFill>
              </a:rPr>
            </a:br>
            <a:r>
              <a:rPr lang="en">
                <a:solidFill>
                  <a:srgbClr val="434343"/>
                </a:solidFill>
              </a:rPr>
              <a:t>integral to academic inquiry, scientific knowledge, and cultural heritage by</a:t>
            </a:r>
            <a:endParaRPr>
              <a:solidFill>
                <a:srgbClr val="434343"/>
              </a:solidFill>
            </a:endParaRPr>
          </a:p>
          <a:p>
            <a:pPr marL="457200" lvl="0" indent="-317500" algn="l" rtl="0">
              <a:lnSpc>
                <a:spcPct val="115000"/>
              </a:lnSpc>
              <a:spcBef>
                <a:spcPts val="0"/>
              </a:spcBef>
              <a:spcAft>
                <a:spcPts val="0"/>
              </a:spcAft>
              <a:buClr>
                <a:srgbClr val="434343"/>
              </a:buClr>
              <a:buSzPts val="1400"/>
              <a:buChar char="●"/>
            </a:pPr>
            <a:r>
              <a:rPr lang="en">
                <a:solidFill>
                  <a:srgbClr val="434343"/>
                </a:solidFill>
              </a:rPr>
              <a:t>Promoting </a:t>
            </a:r>
            <a:r>
              <a:rPr lang="en" b="1">
                <a:solidFill>
                  <a:srgbClr val="434343"/>
                </a:solidFill>
              </a:rPr>
              <a:t>shared capacities and services</a:t>
            </a:r>
            <a:r>
              <a:rPr lang="en">
                <a:solidFill>
                  <a:srgbClr val="434343"/>
                </a:solidFill>
              </a:rPr>
              <a:t> that enable durability and persistence for content and data</a:t>
            </a:r>
            <a:endParaRPr>
              <a:solidFill>
                <a:srgbClr val="434343"/>
              </a:solidFill>
            </a:endParaRPr>
          </a:p>
          <a:p>
            <a:pPr marL="457200" lvl="0" indent="-317500" algn="l" rtl="0">
              <a:lnSpc>
                <a:spcPct val="115000"/>
              </a:lnSpc>
              <a:spcBef>
                <a:spcPts val="0"/>
              </a:spcBef>
              <a:spcAft>
                <a:spcPts val="0"/>
              </a:spcAft>
              <a:buClr>
                <a:srgbClr val="434343"/>
              </a:buClr>
              <a:buSzPts val="1400"/>
              <a:buChar char="●"/>
            </a:pPr>
            <a:r>
              <a:rPr lang="en">
                <a:solidFill>
                  <a:srgbClr val="434343"/>
                </a:solidFill>
              </a:rPr>
              <a:t>Providing </a:t>
            </a:r>
            <a:r>
              <a:rPr lang="en" b="1">
                <a:solidFill>
                  <a:srgbClr val="434343"/>
                </a:solidFill>
              </a:rPr>
              <a:t>usable discovery and access</a:t>
            </a:r>
            <a:r>
              <a:rPr lang="en">
                <a:solidFill>
                  <a:srgbClr val="434343"/>
                </a:solidFill>
              </a:rPr>
              <a:t> for users</a:t>
            </a:r>
            <a:endParaRPr>
              <a:solidFill>
                <a:srgbClr val="434343"/>
              </a:solidFill>
            </a:endParaRPr>
          </a:p>
          <a:p>
            <a:pPr marL="457200" lvl="0" indent="-317500" algn="l" rtl="0">
              <a:lnSpc>
                <a:spcPct val="115000"/>
              </a:lnSpc>
              <a:spcBef>
                <a:spcPts val="0"/>
              </a:spcBef>
              <a:spcAft>
                <a:spcPts val="0"/>
              </a:spcAft>
              <a:buClr>
                <a:srgbClr val="434343"/>
              </a:buClr>
              <a:buSzPts val="1400"/>
              <a:buChar char="●"/>
            </a:pPr>
            <a:r>
              <a:rPr lang="en">
                <a:solidFill>
                  <a:srgbClr val="434343"/>
                </a:solidFill>
              </a:rPr>
              <a:t>Building and enabling capabilities for staff to </a:t>
            </a:r>
            <a:r>
              <a:rPr lang="en" b="1">
                <a:solidFill>
                  <a:srgbClr val="434343"/>
                </a:solidFill>
              </a:rPr>
              <a:t>effectively manage and curate</a:t>
            </a:r>
            <a:r>
              <a:rPr lang="en">
                <a:solidFill>
                  <a:srgbClr val="434343"/>
                </a:solidFill>
              </a:rPr>
              <a:t> the knowledge stewarded by participating institutions</a:t>
            </a:r>
            <a:endParaRPr>
              <a:solidFill>
                <a:srgbClr val="434343"/>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5"/>
          <p:cNvSpPr txBox="1"/>
          <p:nvPr/>
        </p:nvSpPr>
        <p:spPr>
          <a:xfrm>
            <a:off x="304475" y="1593925"/>
            <a:ext cx="8338500" cy="1422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a:solidFill>
                  <a:schemeClr val="dk1"/>
                </a:solidFill>
              </a:rPr>
              <a:t>Through collective action, we seek to create an </a:t>
            </a:r>
            <a:r>
              <a:rPr lang="en" sz="1800" b="1">
                <a:solidFill>
                  <a:schemeClr val="dk1"/>
                </a:solidFill>
              </a:rPr>
              <a:t>Open Platform</a:t>
            </a:r>
            <a:r>
              <a:rPr lang="en" sz="1800">
                <a:solidFill>
                  <a:schemeClr val="dk1"/>
                </a:solidFill>
              </a:rPr>
              <a:t> that brings </a:t>
            </a:r>
            <a:br>
              <a:rPr lang="en" sz="1800">
                <a:solidFill>
                  <a:schemeClr val="dk1"/>
                </a:solidFill>
              </a:rPr>
            </a:br>
            <a:r>
              <a:rPr lang="en" sz="1800" b="1">
                <a:solidFill>
                  <a:srgbClr val="1155CC"/>
                </a:solidFill>
              </a:rPr>
              <a:t>financial</a:t>
            </a:r>
            <a:r>
              <a:rPr lang="en" sz="1800">
                <a:solidFill>
                  <a:schemeClr val="dk1"/>
                </a:solidFill>
              </a:rPr>
              <a:t>, </a:t>
            </a:r>
            <a:r>
              <a:rPr lang="en" sz="1800" b="1">
                <a:solidFill>
                  <a:srgbClr val="1155CC"/>
                </a:solidFill>
              </a:rPr>
              <a:t>strategic</a:t>
            </a:r>
            <a:r>
              <a:rPr lang="en" sz="1800">
                <a:solidFill>
                  <a:schemeClr val="dk1"/>
                </a:solidFill>
              </a:rPr>
              <a:t>, and </a:t>
            </a:r>
            <a:r>
              <a:rPr lang="en" sz="1800" b="1">
                <a:solidFill>
                  <a:srgbClr val="1155CC"/>
                </a:solidFill>
              </a:rPr>
              <a:t>institutional</a:t>
            </a:r>
            <a:r>
              <a:rPr lang="en" sz="1800">
                <a:solidFill>
                  <a:srgbClr val="1155CC"/>
                </a:solidFill>
              </a:rPr>
              <a:t> </a:t>
            </a:r>
            <a:r>
              <a:rPr lang="en" sz="1800" b="1">
                <a:solidFill>
                  <a:srgbClr val="1155CC"/>
                </a:solidFill>
              </a:rPr>
              <a:t>coherence</a:t>
            </a:r>
            <a:r>
              <a:rPr lang="en" sz="1800">
                <a:solidFill>
                  <a:schemeClr val="dk1"/>
                </a:solidFill>
              </a:rPr>
              <a:t> </a:t>
            </a:r>
            <a:br>
              <a:rPr lang="en" sz="1800">
                <a:solidFill>
                  <a:schemeClr val="dk1"/>
                </a:solidFill>
              </a:rPr>
            </a:br>
            <a:r>
              <a:rPr lang="en" sz="1800">
                <a:solidFill>
                  <a:schemeClr val="dk1"/>
                </a:solidFill>
              </a:rPr>
              <a:t>to </a:t>
            </a:r>
            <a:r>
              <a:rPr lang="en" sz="1800" b="1">
                <a:solidFill>
                  <a:schemeClr val="dk1"/>
                </a:solidFill>
              </a:rPr>
              <a:t>community-built, interoperable, service-driven infrastructure</a:t>
            </a:r>
            <a:r>
              <a:rPr lang="en" sz="1800">
                <a:solidFill>
                  <a:schemeClr val="dk1"/>
                </a:solidFill>
              </a:rPr>
              <a:t> </a:t>
            </a:r>
            <a:br>
              <a:rPr lang="en" sz="1800">
                <a:solidFill>
                  <a:schemeClr val="dk1"/>
                </a:solidFill>
              </a:rPr>
            </a:br>
            <a:r>
              <a:rPr lang="en" sz="1800">
                <a:solidFill>
                  <a:schemeClr val="dk1"/>
                </a:solidFill>
              </a:rPr>
              <a:t>and software projects </a:t>
            </a:r>
            <a:br>
              <a:rPr lang="en" sz="1800">
                <a:solidFill>
                  <a:schemeClr val="dk1"/>
                </a:solidFill>
              </a:rPr>
            </a:br>
            <a:r>
              <a:rPr lang="en" sz="1800">
                <a:solidFill>
                  <a:schemeClr val="dk1"/>
                </a:solidFill>
              </a:rPr>
              <a:t>that support the </a:t>
            </a:r>
            <a:r>
              <a:rPr lang="en" sz="1800" b="1">
                <a:solidFill>
                  <a:schemeClr val="dk1"/>
                </a:solidFill>
              </a:rPr>
              <a:t>preservation and access of scholarship and knowledge</a:t>
            </a:r>
            <a:r>
              <a:rPr lang="en" sz="1800">
                <a:solidFill>
                  <a:schemeClr val="dk1"/>
                </a:solidFill>
              </a:rPr>
              <a:t>. </a:t>
            </a:r>
            <a:endParaRPr sz="1800">
              <a:solidFill>
                <a:schemeClr val="dk1"/>
              </a:solidFill>
            </a:endParaRPr>
          </a:p>
          <a:p>
            <a:pPr marL="0" lvl="0" indent="0" algn="ctr" rtl="0">
              <a:lnSpc>
                <a:spcPct val="115000"/>
              </a:lnSpc>
              <a:spcBef>
                <a:spcPts val="0"/>
              </a:spcBef>
              <a:spcAft>
                <a:spcPts val="0"/>
              </a:spcAft>
              <a:buNone/>
            </a:pPr>
            <a:endParaRPr sz="1800">
              <a:solidFill>
                <a:schemeClr val="dk1"/>
              </a:solidFill>
            </a:endParaRPr>
          </a:p>
          <a:p>
            <a:pPr marL="0" lvl="0" indent="0" algn="ctr" rtl="0">
              <a:lnSpc>
                <a:spcPct val="115000"/>
              </a:lnSpc>
              <a:spcBef>
                <a:spcPts val="0"/>
              </a:spcBef>
              <a:spcAft>
                <a:spcPts val="0"/>
              </a:spcAft>
              <a:buNone/>
            </a:pPr>
            <a:r>
              <a:rPr lang="en" sz="1800">
                <a:solidFill>
                  <a:schemeClr val="dk1"/>
                </a:solidFill>
              </a:rPr>
              <a:t>The platform must have an intrinsic, </a:t>
            </a:r>
            <a:br>
              <a:rPr lang="en" sz="1800">
                <a:solidFill>
                  <a:schemeClr val="dk1"/>
                </a:solidFill>
              </a:rPr>
            </a:br>
            <a:r>
              <a:rPr lang="en" sz="1800" b="1">
                <a:solidFill>
                  <a:schemeClr val="dk1"/>
                </a:solidFill>
              </a:rPr>
              <a:t>robust capacity</a:t>
            </a:r>
            <a:r>
              <a:rPr lang="en" sz="1800">
                <a:solidFill>
                  <a:schemeClr val="dk1"/>
                </a:solidFill>
              </a:rPr>
              <a:t> to execute, sustain, and scale.</a:t>
            </a:r>
            <a:endParaRPr sz="1800">
              <a:solidFill>
                <a:schemeClr val="dk1"/>
              </a:solidFill>
              <a:latin typeface="Helvetica Neue"/>
              <a:ea typeface="Helvetica Neue"/>
              <a:cs typeface="Helvetica Neue"/>
              <a:sym typeface="Helvetica Neue"/>
            </a:endParaRPr>
          </a:p>
        </p:txBody>
      </p:sp>
      <p:sp>
        <p:nvSpPr>
          <p:cNvPr id="245" name="Google Shape;245;p45"/>
          <p:cNvSpPr txBox="1">
            <a:spLocks noGrp="1"/>
          </p:cNvSpPr>
          <p:nvPr>
            <p:ph type="title"/>
          </p:nvPr>
        </p:nvSpPr>
        <p:spPr>
          <a:xfrm>
            <a:off x="907775" y="595050"/>
            <a:ext cx="6904500" cy="64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rgbClr val="434343"/>
                </a:solidFill>
                <a:latin typeface="Helvetica Neue"/>
                <a:ea typeface="Helvetica Neue"/>
                <a:cs typeface="Helvetica Neue"/>
                <a:sym typeface="Helvetica Neue"/>
              </a:rPr>
              <a:t>Open Platform - Desired Future Condition</a:t>
            </a:r>
            <a:endParaRPr sz="2200">
              <a:solidFill>
                <a:srgbClr val="434343"/>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6"/>
          <p:cNvSpPr/>
          <p:nvPr/>
        </p:nvSpPr>
        <p:spPr>
          <a:xfrm>
            <a:off x="358675" y="326400"/>
            <a:ext cx="1851900" cy="22176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2E9"/>
              </a:solidFill>
            </a:endParaRPr>
          </a:p>
        </p:txBody>
      </p:sp>
      <p:sp>
        <p:nvSpPr>
          <p:cNvPr id="251" name="Google Shape;251;p46"/>
          <p:cNvSpPr/>
          <p:nvPr/>
        </p:nvSpPr>
        <p:spPr>
          <a:xfrm>
            <a:off x="2807257" y="1147143"/>
            <a:ext cx="3183300" cy="3183300"/>
          </a:xfrm>
          <a:prstGeom prst="ellipse">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6"/>
          <p:cNvSpPr txBox="1"/>
          <p:nvPr/>
        </p:nvSpPr>
        <p:spPr>
          <a:xfrm>
            <a:off x="389200" y="362250"/>
            <a:ext cx="1805100" cy="60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rgbClr val="351C75"/>
                </a:solidFill>
              </a:rPr>
              <a:t>The Open Platform is not simply a collection of software and tools,  but </a:t>
            </a:r>
            <a:endParaRPr sz="1200" b="1">
              <a:solidFill>
                <a:srgbClr val="351C75"/>
              </a:solidFill>
            </a:endParaRPr>
          </a:p>
          <a:p>
            <a:pPr marL="0" lvl="0" indent="0" algn="ctr" rtl="0">
              <a:spcBef>
                <a:spcPts val="0"/>
              </a:spcBef>
              <a:spcAft>
                <a:spcPts val="0"/>
              </a:spcAft>
              <a:buNone/>
            </a:pPr>
            <a:r>
              <a:rPr lang="en" sz="1200" b="1">
                <a:solidFill>
                  <a:srgbClr val="351C75"/>
                </a:solidFill>
              </a:rPr>
              <a:t>a fluid ecosystem— </a:t>
            </a:r>
            <a:endParaRPr sz="1200" b="1">
              <a:solidFill>
                <a:srgbClr val="351C75"/>
              </a:solidFill>
            </a:endParaRPr>
          </a:p>
          <a:p>
            <a:pPr marL="0" lvl="0" indent="0" algn="ctr" rtl="0">
              <a:spcBef>
                <a:spcPts val="0"/>
              </a:spcBef>
              <a:spcAft>
                <a:spcPts val="0"/>
              </a:spcAft>
              <a:buNone/>
            </a:pPr>
            <a:r>
              <a:rPr lang="en" sz="1200" b="1">
                <a:solidFill>
                  <a:srgbClr val="351C75"/>
                </a:solidFill>
              </a:rPr>
              <a:t>a set of technologies, shared principles, and standards that includes both open and commercial solutions.</a:t>
            </a:r>
            <a:endParaRPr sz="1200">
              <a:solidFill>
                <a:srgbClr val="351C75"/>
              </a:solidFill>
            </a:endParaRPr>
          </a:p>
        </p:txBody>
      </p:sp>
      <p:sp>
        <p:nvSpPr>
          <p:cNvPr id="253" name="Google Shape;253;p46"/>
          <p:cNvSpPr/>
          <p:nvPr/>
        </p:nvSpPr>
        <p:spPr>
          <a:xfrm>
            <a:off x="3698280" y="1154102"/>
            <a:ext cx="1342200" cy="1342200"/>
          </a:xfrm>
          <a:prstGeom prst="ellipse">
            <a:avLst/>
          </a:prstGeom>
          <a:solidFill>
            <a:srgbClr val="C9DAF8"/>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6"/>
          <p:cNvSpPr/>
          <p:nvPr/>
        </p:nvSpPr>
        <p:spPr>
          <a:xfrm>
            <a:off x="4533813" y="2496086"/>
            <a:ext cx="1342200" cy="1342200"/>
          </a:xfrm>
          <a:prstGeom prst="ellipse">
            <a:avLst/>
          </a:prstGeom>
          <a:solidFill>
            <a:srgbClr val="D9EAD3"/>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6"/>
          <p:cNvSpPr/>
          <p:nvPr/>
        </p:nvSpPr>
        <p:spPr>
          <a:xfrm>
            <a:off x="2926029" y="2496066"/>
            <a:ext cx="1342200" cy="1342200"/>
          </a:xfrm>
          <a:prstGeom prst="ellipse">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6"/>
          <p:cNvSpPr txBox="1"/>
          <p:nvPr/>
        </p:nvSpPr>
        <p:spPr>
          <a:xfrm>
            <a:off x="1062697" y="2799127"/>
            <a:ext cx="1750200" cy="54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b="1">
                <a:solidFill>
                  <a:srgbClr val="B45F06"/>
                </a:solidFill>
                <a:latin typeface="Calibri"/>
                <a:ea typeface="Calibri"/>
                <a:cs typeface="Calibri"/>
                <a:sym typeface="Calibri"/>
              </a:rPr>
              <a:t>STRUCTURED SERVICES,</a:t>
            </a:r>
            <a:endParaRPr sz="1200" b="1">
              <a:solidFill>
                <a:srgbClr val="B45F06"/>
              </a:solidFill>
              <a:latin typeface="Calibri"/>
              <a:ea typeface="Calibri"/>
              <a:cs typeface="Calibri"/>
              <a:sym typeface="Calibri"/>
            </a:endParaRPr>
          </a:p>
          <a:p>
            <a:pPr marL="0" lvl="0" indent="0" algn="r" rtl="0">
              <a:spcBef>
                <a:spcPts val="0"/>
              </a:spcBef>
              <a:spcAft>
                <a:spcPts val="0"/>
              </a:spcAft>
              <a:buNone/>
            </a:pPr>
            <a:r>
              <a:rPr lang="en" sz="1200" b="1">
                <a:solidFill>
                  <a:srgbClr val="B45F06"/>
                </a:solidFill>
                <a:latin typeface="Calibri"/>
                <a:ea typeface="Calibri"/>
                <a:cs typeface="Calibri"/>
                <a:sym typeface="Calibri"/>
              </a:rPr>
              <a:t>PARTNERSHIPS </a:t>
            </a:r>
            <a:endParaRPr sz="1200" b="1">
              <a:solidFill>
                <a:srgbClr val="B45F06"/>
              </a:solidFill>
              <a:latin typeface="Calibri"/>
              <a:ea typeface="Calibri"/>
              <a:cs typeface="Calibri"/>
              <a:sym typeface="Calibri"/>
            </a:endParaRPr>
          </a:p>
          <a:p>
            <a:pPr marL="0" lvl="0" indent="0" algn="r" rtl="0">
              <a:spcBef>
                <a:spcPts val="0"/>
              </a:spcBef>
              <a:spcAft>
                <a:spcPts val="0"/>
              </a:spcAft>
              <a:buNone/>
            </a:pPr>
            <a:r>
              <a:rPr lang="en" sz="1200" b="1">
                <a:solidFill>
                  <a:srgbClr val="B45F06"/>
                </a:solidFill>
                <a:latin typeface="Calibri"/>
                <a:ea typeface="Calibri"/>
                <a:cs typeface="Calibri"/>
                <a:sym typeface="Calibri"/>
              </a:rPr>
              <a:t>&amp; ALLIANCES</a:t>
            </a:r>
            <a:endParaRPr sz="1200" b="1">
              <a:solidFill>
                <a:srgbClr val="B45F06"/>
              </a:solidFill>
              <a:latin typeface="Calibri"/>
              <a:ea typeface="Calibri"/>
              <a:cs typeface="Calibri"/>
              <a:sym typeface="Calibri"/>
            </a:endParaRPr>
          </a:p>
        </p:txBody>
      </p:sp>
      <p:sp>
        <p:nvSpPr>
          <p:cNvPr id="257" name="Google Shape;257;p46"/>
          <p:cNvSpPr txBox="1"/>
          <p:nvPr/>
        </p:nvSpPr>
        <p:spPr>
          <a:xfrm>
            <a:off x="3561779" y="434652"/>
            <a:ext cx="1478700" cy="54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rgbClr val="1C4587"/>
                </a:solidFill>
                <a:latin typeface="Calibri"/>
                <a:ea typeface="Calibri"/>
                <a:cs typeface="Calibri"/>
                <a:sym typeface="Calibri"/>
              </a:rPr>
              <a:t>STANDARDS,</a:t>
            </a:r>
            <a:endParaRPr sz="1200" b="1">
              <a:solidFill>
                <a:srgbClr val="1C4587"/>
              </a:solidFill>
              <a:latin typeface="Calibri"/>
              <a:ea typeface="Calibri"/>
              <a:cs typeface="Calibri"/>
              <a:sym typeface="Calibri"/>
            </a:endParaRPr>
          </a:p>
          <a:p>
            <a:pPr marL="0" lvl="0" indent="0" algn="ctr" rtl="0">
              <a:spcBef>
                <a:spcPts val="0"/>
              </a:spcBef>
              <a:spcAft>
                <a:spcPts val="0"/>
              </a:spcAft>
              <a:buNone/>
            </a:pPr>
            <a:r>
              <a:rPr lang="en" sz="1200" b="1">
                <a:solidFill>
                  <a:srgbClr val="1C4587"/>
                </a:solidFill>
                <a:latin typeface="Calibri"/>
                <a:ea typeface="Calibri"/>
                <a:cs typeface="Calibri"/>
                <a:sym typeface="Calibri"/>
              </a:rPr>
              <a:t>INTEROPERABILITY</a:t>
            </a:r>
            <a:endParaRPr sz="1200" b="1">
              <a:solidFill>
                <a:srgbClr val="1C4587"/>
              </a:solidFill>
              <a:latin typeface="Calibri"/>
              <a:ea typeface="Calibri"/>
              <a:cs typeface="Calibri"/>
              <a:sym typeface="Calibri"/>
            </a:endParaRPr>
          </a:p>
          <a:p>
            <a:pPr marL="0" lvl="0" indent="0" algn="ctr" rtl="0">
              <a:spcBef>
                <a:spcPts val="0"/>
              </a:spcBef>
              <a:spcAft>
                <a:spcPts val="0"/>
              </a:spcAft>
              <a:buNone/>
            </a:pPr>
            <a:r>
              <a:rPr lang="en" sz="1200" b="1">
                <a:solidFill>
                  <a:srgbClr val="1C4587"/>
                </a:solidFill>
                <a:latin typeface="Calibri"/>
                <a:ea typeface="Calibri"/>
                <a:cs typeface="Calibri"/>
                <a:sym typeface="Calibri"/>
              </a:rPr>
              <a:t>&amp; CERTIFICATION</a:t>
            </a:r>
            <a:endParaRPr sz="1200" b="1">
              <a:solidFill>
                <a:srgbClr val="1C4587"/>
              </a:solidFill>
              <a:latin typeface="Calibri"/>
              <a:ea typeface="Calibri"/>
              <a:cs typeface="Calibri"/>
              <a:sym typeface="Calibri"/>
            </a:endParaRPr>
          </a:p>
        </p:txBody>
      </p:sp>
      <p:sp>
        <p:nvSpPr>
          <p:cNvPr id="258" name="Google Shape;258;p46"/>
          <p:cNvSpPr txBox="1"/>
          <p:nvPr/>
        </p:nvSpPr>
        <p:spPr>
          <a:xfrm>
            <a:off x="5996459" y="2855611"/>
            <a:ext cx="1478700" cy="54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274E13"/>
                </a:solidFill>
                <a:latin typeface="Calibri"/>
                <a:ea typeface="Calibri"/>
                <a:cs typeface="Calibri"/>
                <a:sym typeface="Calibri"/>
              </a:rPr>
              <a:t>FISCAL</a:t>
            </a:r>
            <a:endParaRPr sz="1200" b="1">
              <a:solidFill>
                <a:srgbClr val="274E13"/>
              </a:solidFill>
              <a:latin typeface="Calibri"/>
              <a:ea typeface="Calibri"/>
              <a:cs typeface="Calibri"/>
              <a:sym typeface="Calibri"/>
            </a:endParaRPr>
          </a:p>
          <a:p>
            <a:pPr marL="0" lvl="0" indent="0" algn="l" rtl="0">
              <a:spcBef>
                <a:spcPts val="0"/>
              </a:spcBef>
              <a:spcAft>
                <a:spcPts val="0"/>
              </a:spcAft>
              <a:buNone/>
            </a:pPr>
            <a:r>
              <a:rPr lang="en" sz="1200" b="1">
                <a:solidFill>
                  <a:srgbClr val="274E13"/>
                </a:solidFill>
                <a:latin typeface="Calibri"/>
                <a:ea typeface="Calibri"/>
                <a:cs typeface="Calibri"/>
                <a:sym typeface="Calibri"/>
              </a:rPr>
              <a:t>STEWARDSHIP</a:t>
            </a:r>
            <a:endParaRPr sz="1200" b="1">
              <a:solidFill>
                <a:srgbClr val="274E13"/>
              </a:solidFill>
              <a:latin typeface="Calibri"/>
              <a:ea typeface="Calibri"/>
              <a:cs typeface="Calibri"/>
              <a:sym typeface="Calibri"/>
            </a:endParaRPr>
          </a:p>
          <a:p>
            <a:pPr marL="0" lvl="0" indent="0" algn="l" rtl="0">
              <a:spcBef>
                <a:spcPts val="0"/>
              </a:spcBef>
              <a:spcAft>
                <a:spcPts val="0"/>
              </a:spcAft>
              <a:buNone/>
            </a:pPr>
            <a:r>
              <a:rPr lang="en" sz="1200" b="1">
                <a:solidFill>
                  <a:srgbClr val="274E13"/>
                </a:solidFill>
                <a:latin typeface="Calibri"/>
                <a:ea typeface="Calibri"/>
                <a:cs typeface="Calibri"/>
                <a:sym typeface="Calibri"/>
              </a:rPr>
              <a:t>&amp; SUSTAINABILITY</a:t>
            </a:r>
            <a:endParaRPr sz="1200" b="1">
              <a:solidFill>
                <a:srgbClr val="274E13"/>
              </a:solidFill>
              <a:latin typeface="Calibri"/>
              <a:ea typeface="Calibri"/>
              <a:cs typeface="Calibri"/>
              <a:sym typeface="Calibri"/>
            </a:endParaRPr>
          </a:p>
        </p:txBody>
      </p:sp>
      <p:sp>
        <p:nvSpPr>
          <p:cNvPr id="259" name="Google Shape;259;p46"/>
          <p:cNvSpPr/>
          <p:nvPr/>
        </p:nvSpPr>
        <p:spPr>
          <a:xfrm>
            <a:off x="4164810" y="2496302"/>
            <a:ext cx="467100" cy="467100"/>
          </a:xfrm>
          <a:prstGeom prst="ellipse">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6"/>
          <p:cNvSpPr txBox="1"/>
          <p:nvPr/>
        </p:nvSpPr>
        <p:spPr>
          <a:xfrm>
            <a:off x="960997" y="3461627"/>
            <a:ext cx="1851900" cy="54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b="1">
                <a:solidFill>
                  <a:srgbClr val="666666"/>
                </a:solidFill>
                <a:latin typeface="Calibri"/>
                <a:ea typeface="Calibri"/>
                <a:cs typeface="Calibri"/>
                <a:sym typeface="Calibri"/>
              </a:rPr>
              <a:t>Cultivates Relationships,</a:t>
            </a:r>
            <a:endParaRPr sz="1200" b="1">
              <a:solidFill>
                <a:srgbClr val="666666"/>
              </a:solidFill>
              <a:latin typeface="Calibri"/>
              <a:ea typeface="Calibri"/>
              <a:cs typeface="Calibri"/>
              <a:sym typeface="Calibri"/>
            </a:endParaRPr>
          </a:p>
          <a:p>
            <a:pPr marL="0" lvl="0" indent="0" algn="r" rtl="0">
              <a:spcBef>
                <a:spcPts val="0"/>
              </a:spcBef>
              <a:spcAft>
                <a:spcPts val="0"/>
              </a:spcAft>
              <a:buNone/>
            </a:pPr>
            <a:r>
              <a:rPr lang="en" sz="1200" b="1">
                <a:solidFill>
                  <a:srgbClr val="666666"/>
                </a:solidFill>
                <a:latin typeface="Calibri"/>
                <a:ea typeface="Calibri"/>
                <a:cs typeface="Calibri"/>
                <a:sym typeface="Calibri"/>
              </a:rPr>
              <a:t>Works for the Whole</a:t>
            </a:r>
            <a:endParaRPr sz="1200" b="1">
              <a:solidFill>
                <a:srgbClr val="666666"/>
              </a:solidFill>
              <a:latin typeface="Calibri"/>
              <a:ea typeface="Calibri"/>
              <a:cs typeface="Calibri"/>
              <a:sym typeface="Calibri"/>
            </a:endParaRPr>
          </a:p>
        </p:txBody>
      </p:sp>
      <p:sp>
        <p:nvSpPr>
          <p:cNvPr id="261" name="Google Shape;261;p46"/>
          <p:cNvSpPr txBox="1"/>
          <p:nvPr/>
        </p:nvSpPr>
        <p:spPr>
          <a:xfrm>
            <a:off x="5040479" y="430653"/>
            <a:ext cx="3406800" cy="54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666666"/>
                </a:solidFill>
                <a:latin typeface="Calibri"/>
                <a:ea typeface="Calibri"/>
                <a:cs typeface="Calibri"/>
                <a:sym typeface="Calibri"/>
              </a:rPr>
              <a:t>Develops &amp; Promotes Interoperability</a:t>
            </a:r>
            <a:br>
              <a:rPr lang="en" sz="1200" b="1">
                <a:solidFill>
                  <a:srgbClr val="666666"/>
                </a:solidFill>
                <a:latin typeface="Calibri"/>
                <a:ea typeface="Calibri"/>
                <a:cs typeface="Calibri"/>
                <a:sym typeface="Calibri"/>
              </a:rPr>
            </a:br>
            <a:r>
              <a:rPr lang="en" sz="1200" b="1">
                <a:solidFill>
                  <a:srgbClr val="666666"/>
                </a:solidFill>
                <a:latin typeface="Calibri"/>
                <a:ea typeface="Calibri"/>
                <a:cs typeface="Calibri"/>
                <a:sym typeface="Calibri"/>
              </a:rPr>
              <a:t>Documents the components of the Platform</a:t>
            </a:r>
            <a:endParaRPr sz="1200" b="1">
              <a:solidFill>
                <a:srgbClr val="666666"/>
              </a:solidFill>
              <a:latin typeface="Calibri"/>
              <a:ea typeface="Calibri"/>
              <a:cs typeface="Calibri"/>
              <a:sym typeface="Calibri"/>
            </a:endParaRPr>
          </a:p>
          <a:p>
            <a:pPr marL="0" lvl="0" indent="0" algn="l" rtl="0">
              <a:spcBef>
                <a:spcPts val="0"/>
              </a:spcBef>
              <a:spcAft>
                <a:spcPts val="0"/>
              </a:spcAft>
              <a:buNone/>
            </a:pPr>
            <a:r>
              <a:rPr lang="en" sz="1200" b="1">
                <a:solidFill>
                  <a:srgbClr val="666666"/>
                </a:solidFill>
                <a:latin typeface="Calibri"/>
                <a:ea typeface="Calibri"/>
                <a:cs typeface="Calibri"/>
                <a:sym typeface="Calibri"/>
              </a:rPr>
              <a:t>Maintains Alignment with International Standards</a:t>
            </a:r>
            <a:endParaRPr sz="1200" b="1">
              <a:solidFill>
                <a:srgbClr val="666666"/>
              </a:solidFill>
              <a:latin typeface="Calibri"/>
              <a:ea typeface="Calibri"/>
              <a:cs typeface="Calibri"/>
              <a:sym typeface="Calibri"/>
            </a:endParaRPr>
          </a:p>
        </p:txBody>
      </p:sp>
      <p:sp>
        <p:nvSpPr>
          <p:cNvPr id="262" name="Google Shape;262;p46"/>
          <p:cNvSpPr txBox="1"/>
          <p:nvPr/>
        </p:nvSpPr>
        <p:spPr>
          <a:xfrm>
            <a:off x="5960566" y="3531602"/>
            <a:ext cx="3406800" cy="54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666666"/>
                </a:solidFill>
                <a:latin typeface="Calibri"/>
                <a:ea typeface="Calibri"/>
                <a:cs typeface="Calibri"/>
                <a:sym typeface="Calibri"/>
              </a:rPr>
              <a:t>Gathers &amp; Distributes Funding &amp; Resources</a:t>
            </a:r>
            <a:endParaRPr sz="1200" b="1">
              <a:solidFill>
                <a:srgbClr val="666666"/>
              </a:solidFill>
              <a:latin typeface="Calibri"/>
              <a:ea typeface="Calibri"/>
              <a:cs typeface="Calibri"/>
              <a:sym typeface="Calibri"/>
            </a:endParaRPr>
          </a:p>
          <a:p>
            <a:pPr marL="0" lvl="0" indent="0" algn="l" rtl="0">
              <a:spcBef>
                <a:spcPts val="0"/>
              </a:spcBef>
              <a:spcAft>
                <a:spcPts val="0"/>
              </a:spcAft>
              <a:buNone/>
            </a:pPr>
            <a:r>
              <a:rPr lang="en" sz="1200" b="1">
                <a:solidFill>
                  <a:srgbClr val="666666"/>
                </a:solidFill>
                <a:latin typeface="Calibri"/>
                <a:ea typeface="Calibri"/>
                <a:cs typeface="Calibri"/>
                <a:sym typeface="Calibri"/>
              </a:rPr>
              <a:t>Reviews &amp; Evaluates Resource Needs</a:t>
            </a:r>
            <a:endParaRPr sz="1200" b="1">
              <a:solidFill>
                <a:srgbClr val="666666"/>
              </a:solidFill>
              <a:latin typeface="Calibri"/>
              <a:ea typeface="Calibri"/>
              <a:cs typeface="Calibri"/>
              <a:sym typeface="Calibri"/>
            </a:endParaRPr>
          </a:p>
        </p:txBody>
      </p:sp>
      <p:cxnSp>
        <p:nvCxnSpPr>
          <p:cNvPr id="263" name="Google Shape;263;p46"/>
          <p:cNvCxnSpPr/>
          <p:nvPr/>
        </p:nvCxnSpPr>
        <p:spPr>
          <a:xfrm>
            <a:off x="1170243" y="3499243"/>
            <a:ext cx="1565700" cy="0"/>
          </a:xfrm>
          <a:prstGeom prst="straightConnector1">
            <a:avLst/>
          </a:prstGeom>
          <a:noFill/>
          <a:ln w="19050" cap="flat" cmpd="sng">
            <a:solidFill>
              <a:srgbClr val="666666"/>
            </a:solidFill>
            <a:prstDash val="solid"/>
            <a:round/>
            <a:headEnd type="none" w="med" len="med"/>
            <a:tailEnd type="none" w="med" len="med"/>
          </a:ln>
        </p:spPr>
      </p:cxnSp>
      <p:cxnSp>
        <p:nvCxnSpPr>
          <p:cNvPr id="264" name="Google Shape;264;p46"/>
          <p:cNvCxnSpPr/>
          <p:nvPr/>
        </p:nvCxnSpPr>
        <p:spPr>
          <a:xfrm>
            <a:off x="6077060" y="3555805"/>
            <a:ext cx="1565700" cy="0"/>
          </a:xfrm>
          <a:prstGeom prst="straightConnector1">
            <a:avLst/>
          </a:prstGeom>
          <a:noFill/>
          <a:ln w="19050" cap="flat" cmpd="sng">
            <a:solidFill>
              <a:srgbClr val="666666"/>
            </a:solidFill>
            <a:prstDash val="solid"/>
            <a:round/>
            <a:headEnd type="none" w="med" len="med"/>
            <a:tailEnd type="none" w="med" len="med"/>
          </a:ln>
        </p:spPr>
      </p:cxnSp>
      <p:cxnSp>
        <p:nvCxnSpPr>
          <p:cNvPr id="265" name="Google Shape;265;p46"/>
          <p:cNvCxnSpPr/>
          <p:nvPr/>
        </p:nvCxnSpPr>
        <p:spPr>
          <a:xfrm rot="10800000">
            <a:off x="4994775" y="555402"/>
            <a:ext cx="0" cy="538800"/>
          </a:xfrm>
          <a:prstGeom prst="straightConnector1">
            <a:avLst/>
          </a:prstGeom>
          <a:noFill/>
          <a:ln w="19050" cap="flat" cmpd="sng">
            <a:solidFill>
              <a:srgbClr val="666666"/>
            </a:solidFill>
            <a:prstDash val="solid"/>
            <a:round/>
            <a:headEnd type="none" w="med" len="med"/>
            <a:tailEnd type="none" w="med" len="med"/>
          </a:ln>
        </p:spPr>
      </p:cxnSp>
      <p:sp>
        <p:nvSpPr>
          <p:cNvPr id="266" name="Google Shape;266;p46"/>
          <p:cNvSpPr txBox="1"/>
          <p:nvPr/>
        </p:nvSpPr>
        <p:spPr>
          <a:xfrm>
            <a:off x="3329483" y="4307202"/>
            <a:ext cx="2125200" cy="54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rgbClr val="A64D79"/>
                </a:solidFill>
                <a:latin typeface="Calibri"/>
                <a:ea typeface="Calibri"/>
                <a:cs typeface="Calibri"/>
                <a:sym typeface="Calibri"/>
              </a:rPr>
              <a:t>ARTICULATES THE MESSAGE</a:t>
            </a:r>
            <a:br>
              <a:rPr lang="en" sz="1200" b="1">
                <a:solidFill>
                  <a:srgbClr val="A64D79"/>
                </a:solidFill>
                <a:latin typeface="Calibri"/>
                <a:ea typeface="Calibri"/>
                <a:cs typeface="Calibri"/>
                <a:sym typeface="Calibri"/>
              </a:rPr>
            </a:br>
            <a:r>
              <a:rPr lang="en" sz="1200" b="1">
                <a:solidFill>
                  <a:srgbClr val="A64D79"/>
                </a:solidFill>
                <a:latin typeface="Calibri"/>
                <a:ea typeface="Calibri"/>
                <a:cs typeface="Calibri"/>
                <a:sym typeface="Calibri"/>
              </a:rPr>
              <a:t>POOLS THE RISK</a:t>
            </a:r>
            <a:endParaRPr sz="1200" b="1">
              <a:solidFill>
                <a:srgbClr val="A64D79"/>
              </a:solidFill>
              <a:latin typeface="Calibri"/>
              <a:ea typeface="Calibri"/>
              <a:cs typeface="Calibri"/>
              <a:sym typeface="Calibri"/>
            </a:endParaRPr>
          </a:p>
        </p:txBody>
      </p:sp>
      <p:sp>
        <p:nvSpPr>
          <p:cNvPr id="267" name="Google Shape;267;p46"/>
          <p:cNvSpPr txBox="1"/>
          <p:nvPr/>
        </p:nvSpPr>
        <p:spPr>
          <a:xfrm>
            <a:off x="2881175" y="2965966"/>
            <a:ext cx="1279500" cy="282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b="1">
                <a:solidFill>
                  <a:srgbClr val="B45F06"/>
                </a:solidFill>
                <a:latin typeface="Calibri"/>
                <a:ea typeface="Calibri"/>
                <a:cs typeface="Calibri"/>
                <a:sym typeface="Calibri"/>
              </a:rPr>
              <a:t>PARTNERSHIPS</a:t>
            </a:r>
            <a:endParaRPr/>
          </a:p>
        </p:txBody>
      </p:sp>
      <p:sp>
        <p:nvSpPr>
          <p:cNvPr id="268" name="Google Shape;268;p46"/>
          <p:cNvSpPr txBox="1"/>
          <p:nvPr/>
        </p:nvSpPr>
        <p:spPr>
          <a:xfrm>
            <a:off x="3765775" y="1621250"/>
            <a:ext cx="1207200" cy="33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rgbClr val="1C4587"/>
                </a:solidFill>
                <a:latin typeface="Calibri"/>
                <a:ea typeface="Calibri"/>
                <a:cs typeface="Calibri"/>
                <a:sym typeface="Calibri"/>
              </a:rPr>
              <a:t>CREDENTIALING</a:t>
            </a:r>
            <a:endParaRPr/>
          </a:p>
        </p:txBody>
      </p:sp>
      <p:sp>
        <p:nvSpPr>
          <p:cNvPr id="269" name="Google Shape;269;p46"/>
          <p:cNvSpPr txBox="1"/>
          <p:nvPr/>
        </p:nvSpPr>
        <p:spPr>
          <a:xfrm>
            <a:off x="4825069" y="2946019"/>
            <a:ext cx="872700" cy="40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274E13"/>
                </a:solidFill>
                <a:latin typeface="Calibri"/>
                <a:ea typeface="Calibri"/>
                <a:cs typeface="Calibri"/>
                <a:sym typeface="Calibri"/>
              </a:rPr>
              <a:t>FUNDING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7"/>
          <p:cNvSpPr txBox="1"/>
          <p:nvPr/>
        </p:nvSpPr>
        <p:spPr>
          <a:xfrm>
            <a:off x="485375" y="576825"/>
            <a:ext cx="7947900" cy="1189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a:solidFill>
                  <a:srgbClr val="434343"/>
                </a:solidFill>
              </a:rPr>
              <a:t>We are a group of research libraries who are major </a:t>
            </a:r>
            <a:r>
              <a:rPr lang="en" sz="1600" b="1">
                <a:solidFill>
                  <a:srgbClr val="434343"/>
                </a:solidFill>
              </a:rPr>
              <a:t>supporters of and investors in</a:t>
            </a:r>
            <a:r>
              <a:rPr lang="en" sz="1600">
                <a:solidFill>
                  <a:srgbClr val="434343"/>
                </a:solidFill>
              </a:rPr>
              <a:t> the ecosystem of </a:t>
            </a:r>
            <a:r>
              <a:rPr lang="en" sz="1600" b="1">
                <a:solidFill>
                  <a:srgbClr val="434343"/>
                </a:solidFill>
              </a:rPr>
              <a:t>open source communities and software</a:t>
            </a:r>
            <a:r>
              <a:rPr lang="en" sz="1600">
                <a:solidFill>
                  <a:srgbClr val="434343"/>
                </a:solidFill>
              </a:rPr>
              <a:t> projects that support the </a:t>
            </a:r>
            <a:r>
              <a:rPr lang="en" sz="1600" b="1">
                <a:solidFill>
                  <a:srgbClr val="434343"/>
                </a:solidFill>
              </a:rPr>
              <a:t>preservation and access</a:t>
            </a:r>
            <a:r>
              <a:rPr lang="en" sz="1600">
                <a:solidFill>
                  <a:srgbClr val="434343"/>
                </a:solidFill>
              </a:rPr>
              <a:t> of digital content. </a:t>
            </a:r>
            <a:endParaRPr sz="1600">
              <a:solidFill>
                <a:srgbClr val="434343"/>
              </a:solidFill>
            </a:endParaRPr>
          </a:p>
          <a:p>
            <a:pPr marL="0" lvl="0" indent="0" algn="l" rtl="0">
              <a:lnSpc>
                <a:spcPct val="100000"/>
              </a:lnSpc>
              <a:spcBef>
                <a:spcPts val="0"/>
              </a:spcBef>
              <a:spcAft>
                <a:spcPts val="0"/>
              </a:spcAft>
              <a:buClr>
                <a:schemeClr val="dk1"/>
              </a:buClr>
              <a:buSzPts val="1100"/>
              <a:buFont typeface="Arial"/>
              <a:buNone/>
            </a:pPr>
            <a:r>
              <a:rPr lang="en" sz="1600">
                <a:solidFill>
                  <a:srgbClr val="434343"/>
                </a:solidFill>
              </a:rPr>
              <a:t>These technologies and communities </a:t>
            </a:r>
            <a:r>
              <a:rPr lang="en" sz="1600" b="1">
                <a:solidFill>
                  <a:srgbClr val="434343"/>
                </a:solidFill>
              </a:rPr>
              <a:t>support our individual and collective mission</a:t>
            </a:r>
            <a:r>
              <a:rPr lang="en" sz="1600">
                <a:solidFill>
                  <a:srgbClr val="434343"/>
                </a:solidFill>
              </a:rPr>
              <a:t> as responsible stewards of the knowledge and cultural heritage in our care. Collectively, we have been building these technologies, in one form or another, for </a:t>
            </a:r>
            <a:r>
              <a:rPr lang="en" sz="1600" b="1">
                <a:solidFill>
                  <a:srgbClr val="434343"/>
                </a:solidFill>
              </a:rPr>
              <a:t>over twenty-five years</a:t>
            </a:r>
            <a:r>
              <a:rPr lang="en" sz="1200">
                <a:solidFill>
                  <a:srgbClr val="434343"/>
                </a:solidFill>
              </a:rPr>
              <a:t>.</a:t>
            </a:r>
            <a:endParaRPr sz="12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p:txBody>
      </p:sp>
      <p:sp>
        <p:nvSpPr>
          <p:cNvPr id="275" name="Google Shape;275;p47"/>
          <p:cNvSpPr txBox="1">
            <a:spLocks noGrp="1"/>
          </p:cNvSpPr>
          <p:nvPr>
            <p:ph type="title"/>
          </p:nvPr>
        </p:nvSpPr>
        <p:spPr>
          <a:xfrm>
            <a:off x="485364" y="122375"/>
            <a:ext cx="6904500" cy="64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200">
                <a:solidFill>
                  <a:srgbClr val="434343"/>
                </a:solidFill>
                <a:latin typeface="Arial"/>
                <a:ea typeface="Arial"/>
                <a:cs typeface="Arial"/>
                <a:sym typeface="Arial"/>
              </a:rPr>
              <a:t>Open Platform Initiative: Who are we?</a:t>
            </a:r>
            <a:endParaRPr sz="2200">
              <a:solidFill>
                <a:srgbClr val="434343"/>
              </a:solidFill>
              <a:latin typeface="Arial"/>
              <a:ea typeface="Arial"/>
              <a:cs typeface="Arial"/>
              <a:sym typeface="Arial"/>
            </a:endParaRPr>
          </a:p>
        </p:txBody>
      </p:sp>
      <p:sp>
        <p:nvSpPr>
          <p:cNvPr id="276" name="Google Shape;276;p47"/>
          <p:cNvSpPr txBox="1"/>
          <p:nvPr/>
        </p:nvSpPr>
        <p:spPr>
          <a:xfrm>
            <a:off x="5241400" y="4229263"/>
            <a:ext cx="2812500" cy="42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434343"/>
                </a:solidFill>
              </a:rPr>
              <a:t>STANFORD UNIVERSITY</a:t>
            </a:r>
            <a:endParaRPr b="1">
              <a:solidFill>
                <a:srgbClr val="434343"/>
              </a:solidFill>
            </a:endParaRPr>
          </a:p>
        </p:txBody>
      </p:sp>
      <p:sp>
        <p:nvSpPr>
          <p:cNvPr id="277" name="Google Shape;277;p47"/>
          <p:cNvSpPr txBox="1"/>
          <p:nvPr/>
        </p:nvSpPr>
        <p:spPr>
          <a:xfrm>
            <a:off x="5823300" y="3192377"/>
            <a:ext cx="2812500" cy="424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b="1">
                <a:solidFill>
                  <a:srgbClr val="434343"/>
                </a:solidFill>
              </a:rPr>
              <a:t>VIRGINIA TECH</a:t>
            </a:r>
            <a:endParaRPr b="1">
              <a:solidFill>
                <a:srgbClr val="434343"/>
              </a:solidFill>
            </a:endParaRPr>
          </a:p>
        </p:txBody>
      </p:sp>
      <p:sp>
        <p:nvSpPr>
          <p:cNvPr id="278" name="Google Shape;278;p47"/>
          <p:cNvSpPr txBox="1"/>
          <p:nvPr/>
        </p:nvSpPr>
        <p:spPr>
          <a:xfrm>
            <a:off x="3090201" y="3210114"/>
            <a:ext cx="3116100" cy="424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434343"/>
                </a:solidFill>
              </a:rPr>
              <a:t>UNIVERSITY OF MICHIGAN</a:t>
            </a:r>
            <a:endParaRPr b="1">
              <a:solidFill>
                <a:srgbClr val="434343"/>
              </a:solidFill>
            </a:endParaRPr>
          </a:p>
        </p:txBody>
      </p:sp>
      <p:sp>
        <p:nvSpPr>
          <p:cNvPr id="279" name="Google Shape;279;p47"/>
          <p:cNvSpPr txBox="1"/>
          <p:nvPr/>
        </p:nvSpPr>
        <p:spPr>
          <a:xfrm>
            <a:off x="2996150" y="2573473"/>
            <a:ext cx="3304200" cy="424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434343"/>
                </a:solidFill>
              </a:rPr>
              <a:t>JOHNS HOPKINS UNIVERSITY</a:t>
            </a:r>
            <a:endParaRPr b="1">
              <a:solidFill>
                <a:srgbClr val="434343"/>
              </a:solidFill>
            </a:endParaRPr>
          </a:p>
        </p:txBody>
      </p:sp>
      <p:sp>
        <p:nvSpPr>
          <p:cNvPr id="280" name="Google Shape;280;p47"/>
          <p:cNvSpPr txBox="1"/>
          <p:nvPr/>
        </p:nvSpPr>
        <p:spPr>
          <a:xfrm>
            <a:off x="335400" y="2573485"/>
            <a:ext cx="2812500" cy="42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434343"/>
                </a:solidFill>
              </a:rPr>
              <a:t>EMORY UNIVERSITY</a:t>
            </a:r>
            <a:endParaRPr b="1">
              <a:solidFill>
                <a:srgbClr val="434343"/>
              </a:solidFill>
            </a:endParaRPr>
          </a:p>
        </p:txBody>
      </p:sp>
      <p:sp>
        <p:nvSpPr>
          <p:cNvPr id="281" name="Google Shape;281;p47"/>
          <p:cNvSpPr txBox="1"/>
          <p:nvPr/>
        </p:nvSpPr>
        <p:spPr>
          <a:xfrm>
            <a:off x="564000" y="3210101"/>
            <a:ext cx="2812500" cy="42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434343"/>
                </a:solidFill>
              </a:rPr>
              <a:t>UNIVERSITY OF IOWA</a:t>
            </a:r>
            <a:endParaRPr b="1">
              <a:solidFill>
                <a:srgbClr val="434343"/>
              </a:solidFill>
            </a:endParaRPr>
          </a:p>
        </p:txBody>
      </p:sp>
      <p:sp>
        <p:nvSpPr>
          <p:cNvPr id="282" name="Google Shape;282;p47"/>
          <p:cNvSpPr txBox="1"/>
          <p:nvPr/>
        </p:nvSpPr>
        <p:spPr>
          <a:xfrm>
            <a:off x="323100" y="3904013"/>
            <a:ext cx="2812500" cy="42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434343"/>
                </a:solidFill>
              </a:rPr>
              <a:t>COLUMBIA UNIVERSITY</a:t>
            </a:r>
            <a:endParaRPr b="1">
              <a:solidFill>
                <a:srgbClr val="434343"/>
              </a:solidFill>
            </a:endParaRPr>
          </a:p>
        </p:txBody>
      </p:sp>
      <p:sp>
        <p:nvSpPr>
          <p:cNvPr id="283" name="Google Shape;283;p47"/>
          <p:cNvSpPr txBox="1"/>
          <p:nvPr/>
        </p:nvSpPr>
        <p:spPr>
          <a:xfrm>
            <a:off x="1459825" y="4229275"/>
            <a:ext cx="2812500" cy="424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434343"/>
                </a:solidFill>
              </a:rPr>
              <a:t>NEW YORK UNIVERSITY</a:t>
            </a:r>
            <a:endParaRPr b="1">
              <a:solidFill>
                <a:srgbClr val="434343"/>
              </a:solidFill>
            </a:endParaRPr>
          </a:p>
        </p:txBody>
      </p:sp>
      <p:sp>
        <p:nvSpPr>
          <p:cNvPr id="284" name="Google Shape;284;p47"/>
          <p:cNvSpPr txBox="1"/>
          <p:nvPr/>
        </p:nvSpPr>
        <p:spPr>
          <a:xfrm>
            <a:off x="3318150" y="3904013"/>
            <a:ext cx="2812500" cy="424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434343"/>
                </a:solidFill>
              </a:rPr>
              <a:t>OHIO STATE UNIVERSITY</a:t>
            </a:r>
            <a:endParaRPr b="1">
              <a:solidFill>
                <a:srgbClr val="434343"/>
              </a:solidFill>
            </a:endParaRPr>
          </a:p>
        </p:txBody>
      </p:sp>
      <p:sp>
        <p:nvSpPr>
          <p:cNvPr id="285" name="Google Shape;285;p47"/>
          <p:cNvSpPr txBox="1"/>
          <p:nvPr/>
        </p:nvSpPr>
        <p:spPr>
          <a:xfrm>
            <a:off x="5192939" y="3566161"/>
            <a:ext cx="2812500" cy="424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434343"/>
                </a:solidFill>
              </a:rPr>
              <a:t>PENN STATE UNIVERSITY</a:t>
            </a:r>
            <a:endParaRPr b="1">
              <a:solidFill>
                <a:srgbClr val="434343"/>
              </a:solidFill>
            </a:endParaRPr>
          </a:p>
        </p:txBody>
      </p:sp>
      <p:sp>
        <p:nvSpPr>
          <p:cNvPr id="286" name="Google Shape;286;p47"/>
          <p:cNvSpPr txBox="1"/>
          <p:nvPr/>
        </p:nvSpPr>
        <p:spPr>
          <a:xfrm>
            <a:off x="921950" y="3567025"/>
            <a:ext cx="4056300" cy="424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434343"/>
                </a:solidFill>
              </a:rPr>
              <a:t>NC STATE UNIVERSITY</a:t>
            </a:r>
            <a:endParaRPr b="1">
              <a:solidFill>
                <a:srgbClr val="434343"/>
              </a:solidFill>
            </a:endParaRPr>
          </a:p>
        </p:txBody>
      </p:sp>
      <p:sp>
        <p:nvSpPr>
          <p:cNvPr id="287" name="Google Shape;287;p47"/>
          <p:cNvSpPr txBox="1"/>
          <p:nvPr/>
        </p:nvSpPr>
        <p:spPr>
          <a:xfrm>
            <a:off x="5012800" y="2889215"/>
            <a:ext cx="3116100" cy="424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434343"/>
                </a:solidFill>
              </a:rPr>
              <a:t>UNIVERSITY OF COLORADO</a:t>
            </a:r>
            <a:endParaRPr b="1">
              <a:solidFill>
                <a:srgbClr val="434343"/>
              </a:solidFill>
            </a:endParaRPr>
          </a:p>
        </p:txBody>
      </p:sp>
      <p:sp>
        <p:nvSpPr>
          <p:cNvPr id="288" name="Google Shape;288;p47"/>
          <p:cNvSpPr txBox="1"/>
          <p:nvPr/>
        </p:nvSpPr>
        <p:spPr>
          <a:xfrm>
            <a:off x="6023800" y="2572735"/>
            <a:ext cx="2812500" cy="424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b="1">
                <a:solidFill>
                  <a:srgbClr val="434343"/>
                </a:solidFill>
              </a:rPr>
              <a:t>INDIANA UNIVERSITY</a:t>
            </a:r>
            <a:endParaRPr b="1">
              <a:solidFill>
                <a:srgbClr val="434343"/>
              </a:solidFill>
            </a:endParaRPr>
          </a:p>
        </p:txBody>
      </p:sp>
      <p:sp>
        <p:nvSpPr>
          <p:cNvPr id="289" name="Google Shape;289;p47"/>
          <p:cNvSpPr txBox="1"/>
          <p:nvPr/>
        </p:nvSpPr>
        <p:spPr>
          <a:xfrm>
            <a:off x="3110115" y="4530014"/>
            <a:ext cx="3304200" cy="424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434343"/>
                </a:solidFill>
              </a:rPr>
              <a:t>NORTHWESTERN UNIVERSITY</a:t>
            </a:r>
            <a:endParaRPr b="1">
              <a:solidFill>
                <a:srgbClr val="434343"/>
              </a:solidFill>
            </a:endParaRPr>
          </a:p>
        </p:txBody>
      </p:sp>
      <p:sp>
        <p:nvSpPr>
          <p:cNvPr id="290" name="Google Shape;290;p47"/>
          <p:cNvSpPr txBox="1"/>
          <p:nvPr/>
        </p:nvSpPr>
        <p:spPr>
          <a:xfrm>
            <a:off x="1495725" y="2885146"/>
            <a:ext cx="3000000" cy="377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434343"/>
                </a:solidFill>
              </a:rPr>
              <a:t>PRINCETON UNIVERSITY</a:t>
            </a:r>
            <a:endParaRPr b="1">
              <a:solidFill>
                <a:srgbClr val="434343"/>
              </a:solidFill>
            </a:endParaRPr>
          </a:p>
        </p:txBody>
      </p:sp>
      <p:sp>
        <p:nvSpPr>
          <p:cNvPr id="291" name="Google Shape;291;p47"/>
          <p:cNvSpPr txBox="1"/>
          <p:nvPr/>
        </p:nvSpPr>
        <p:spPr>
          <a:xfrm>
            <a:off x="5843150" y="3902525"/>
            <a:ext cx="3000000" cy="3777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b="1">
                <a:solidFill>
                  <a:srgbClr val="434343"/>
                </a:solidFill>
              </a:rPr>
              <a:t>UNIVERSITY OF VIRGINIA</a:t>
            </a:r>
            <a:endParaRPr b="1">
              <a:solidFill>
                <a:srgbClr val="434343"/>
              </a:solidFill>
            </a:endParaRPr>
          </a:p>
        </p:txBody>
      </p:sp>
      <p:cxnSp>
        <p:nvCxnSpPr>
          <p:cNvPr id="292" name="Google Shape;292;p47"/>
          <p:cNvCxnSpPr/>
          <p:nvPr/>
        </p:nvCxnSpPr>
        <p:spPr>
          <a:xfrm>
            <a:off x="605300" y="2498475"/>
            <a:ext cx="7788000" cy="0"/>
          </a:xfrm>
          <a:prstGeom prst="straightConnector1">
            <a:avLst/>
          </a:prstGeom>
          <a:noFill/>
          <a:ln w="19050" cap="flat" cmpd="sng">
            <a:solidFill>
              <a:srgbClr val="3C78D8"/>
            </a:solidFill>
            <a:prstDash val="solid"/>
            <a:round/>
            <a:headEnd type="none" w="med" len="med"/>
            <a:tailEnd type="non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8"/>
          <p:cNvSpPr txBox="1">
            <a:spLocks noGrp="1"/>
          </p:cNvSpPr>
          <p:nvPr>
            <p:ph type="body" idx="1"/>
          </p:nvPr>
        </p:nvSpPr>
        <p:spPr>
          <a:xfrm>
            <a:off x="246325" y="1457325"/>
            <a:ext cx="8520600" cy="523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000">
                <a:solidFill>
                  <a:srgbClr val="434343"/>
                </a:solidFill>
              </a:rPr>
              <a:t/>
            </a:r>
            <a:br>
              <a:rPr lang="en" sz="2000">
                <a:solidFill>
                  <a:srgbClr val="434343"/>
                </a:solidFill>
              </a:rPr>
            </a:br>
            <a:endParaRPr sz="2000">
              <a:solidFill>
                <a:srgbClr val="434343"/>
              </a:solidFill>
            </a:endParaRPr>
          </a:p>
          <a:p>
            <a:pPr marL="0" lvl="0" indent="0" algn="ctr" rtl="0">
              <a:lnSpc>
                <a:spcPct val="100000"/>
              </a:lnSpc>
              <a:spcBef>
                <a:spcPts val="1600"/>
              </a:spcBef>
              <a:spcAft>
                <a:spcPts val="0"/>
              </a:spcAft>
              <a:buNone/>
            </a:pPr>
            <a:endParaRPr sz="2000">
              <a:solidFill>
                <a:srgbClr val="434343"/>
              </a:solidFill>
            </a:endParaRPr>
          </a:p>
          <a:p>
            <a:pPr marL="0" lvl="0" indent="0" algn="ctr" rtl="0">
              <a:lnSpc>
                <a:spcPct val="100000"/>
              </a:lnSpc>
              <a:spcBef>
                <a:spcPts val="1600"/>
              </a:spcBef>
              <a:spcAft>
                <a:spcPts val="0"/>
              </a:spcAft>
              <a:buNone/>
            </a:pPr>
            <a:endParaRPr sz="2400"/>
          </a:p>
          <a:p>
            <a:pPr marL="0" lvl="0" indent="0" algn="ctr" rtl="0">
              <a:spcBef>
                <a:spcPts val="1600"/>
              </a:spcBef>
              <a:spcAft>
                <a:spcPts val="1600"/>
              </a:spcAft>
              <a:buNone/>
            </a:pPr>
            <a:endParaRPr/>
          </a:p>
        </p:txBody>
      </p:sp>
      <p:sp>
        <p:nvSpPr>
          <p:cNvPr id="298" name="Google Shape;298;p48"/>
          <p:cNvSpPr txBox="1">
            <a:spLocks noGrp="1"/>
          </p:cNvSpPr>
          <p:nvPr>
            <p:ph type="body" idx="1"/>
          </p:nvPr>
        </p:nvSpPr>
        <p:spPr>
          <a:xfrm>
            <a:off x="246325" y="174075"/>
            <a:ext cx="8520600" cy="523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b="1"/>
              <a:t>THE NICHE FOR ACTION</a:t>
            </a:r>
            <a:endParaRPr sz="2400" b="1"/>
          </a:p>
        </p:txBody>
      </p:sp>
      <p:sp>
        <p:nvSpPr>
          <p:cNvPr id="299" name="Google Shape;299;p48"/>
          <p:cNvSpPr txBox="1"/>
          <p:nvPr/>
        </p:nvSpPr>
        <p:spPr>
          <a:xfrm>
            <a:off x="834775" y="1028775"/>
            <a:ext cx="7343700" cy="1380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a:solidFill>
                  <a:srgbClr val="1155CC"/>
                </a:solidFill>
              </a:rPr>
              <a:t>In the mode of coherence, each initiative works alongside of/hand in hand with other momentum and existing efforts. </a:t>
            </a:r>
            <a:endParaRPr sz="1800">
              <a:solidFill>
                <a:srgbClr val="1155CC"/>
              </a:solidFill>
            </a:endParaRPr>
          </a:p>
          <a:p>
            <a:pPr marL="0" lvl="0" indent="0" algn="ctr" rtl="0">
              <a:lnSpc>
                <a:spcPct val="115000"/>
              </a:lnSpc>
              <a:spcBef>
                <a:spcPts val="0"/>
              </a:spcBef>
              <a:spcAft>
                <a:spcPts val="0"/>
              </a:spcAft>
              <a:buNone/>
            </a:pPr>
            <a:r>
              <a:rPr lang="en" sz="1800">
                <a:solidFill>
                  <a:srgbClr val="1155CC"/>
                </a:solidFill>
              </a:rPr>
              <a:t>Each brings a perspective that fills a niche to join with those efforts and strengthen the overall picture</a:t>
            </a:r>
            <a:endParaRPr>
              <a:solidFill>
                <a:srgbClr val="1155CC"/>
              </a:solidFill>
            </a:endParaRPr>
          </a:p>
        </p:txBody>
      </p:sp>
      <p:sp>
        <p:nvSpPr>
          <p:cNvPr id="300" name="Google Shape;300;p48"/>
          <p:cNvSpPr txBox="1"/>
          <p:nvPr/>
        </p:nvSpPr>
        <p:spPr>
          <a:xfrm>
            <a:off x="1272775" y="3531750"/>
            <a:ext cx="6467700" cy="1380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a:solidFill>
                  <a:srgbClr val="1155CC"/>
                </a:solidFill>
              </a:rPr>
              <a:t>In other words, we can’t afford to duplicate efforts anymore or indulge in efforts that try to act alone. We must act in concert. This is part of our fundamental premise</a:t>
            </a:r>
            <a:endParaRPr sz="1800">
              <a:solidFill>
                <a:srgbClr val="1155CC"/>
              </a:solidFill>
            </a:endParaRPr>
          </a:p>
        </p:txBody>
      </p:sp>
      <p:sp>
        <p:nvSpPr>
          <p:cNvPr id="301" name="Google Shape;301;p48"/>
          <p:cNvSpPr txBox="1"/>
          <p:nvPr/>
        </p:nvSpPr>
        <p:spPr>
          <a:xfrm>
            <a:off x="834775" y="2674163"/>
            <a:ext cx="7192200" cy="592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rgbClr val="1155CC"/>
                </a:solidFill>
              </a:rPr>
              <a:t>ORGANIZATIONS      +      FUNDERS      +       INSTITUTIONS</a:t>
            </a:r>
            <a:endParaRPr b="1">
              <a:solidFill>
                <a:srgbClr val="1155CC"/>
              </a:solidFill>
            </a:endParaRPr>
          </a:p>
        </p:txBody>
      </p:sp>
      <p:cxnSp>
        <p:nvCxnSpPr>
          <p:cNvPr id="302" name="Google Shape;302;p48"/>
          <p:cNvCxnSpPr/>
          <p:nvPr/>
        </p:nvCxnSpPr>
        <p:spPr>
          <a:xfrm>
            <a:off x="1380075" y="2687525"/>
            <a:ext cx="6141600" cy="0"/>
          </a:xfrm>
          <a:prstGeom prst="straightConnector1">
            <a:avLst/>
          </a:prstGeom>
          <a:noFill/>
          <a:ln w="9525" cap="flat" cmpd="sng">
            <a:solidFill>
              <a:srgbClr val="1155CC"/>
            </a:solidFill>
            <a:prstDash val="solid"/>
            <a:round/>
            <a:headEnd type="none" w="med" len="med"/>
            <a:tailEnd type="none" w="med" len="med"/>
          </a:ln>
        </p:spPr>
      </p:cxnSp>
      <p:cxnSp>
        <p:nvCxnSpPr>
          <p:cNvPr id="303" name="Google Shape;303;p48"/>
          <p:cNvCxnSpPr/>
          <p:nvPr/>
        </p:nvCxnSpPr>
        <p:spPr>
          <a:xfrm>
            <a:off x="1380075" y="3122400"/>
            <a:ext cx="6141600" cy="0"/>
          </a:xfrm>
          <a:prstGeom prst="straightConnector1">
            <a:avLst/>
          </a:prstGeom>
          <a:noFill/>
          <a:ln w="9525" cap="flat" cmpd="sng">
            <a:solidFill>
              <a:srgbClr val="1155CC"/>
            </a:solidFill>
            <a:prstDash val="solid"/>
            <a:round/>
            <a:headEnd type="none" w="med" len="med"/>
            <a:tailEnd type="non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9"/>
          <p:cNvSpPr txBox="1">
            <a:spLocks noGrp="1"/>
          </p:cNvSpPr>
          <p:nvPr>
            <p:ph type="body" idx="1"/>
          </p:nvPr>
        </p:nvSpPr>
        <p:spPr>
          <a:xfrm>
            <a:off x="246325" y="1457325"/>
            <a:ext cx="8520600" cy="523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000">
                <a:solidFill>
                  <a:srgbClr val="434343"/>
                </a:solidFill>
              </a:rPr>
              <a:t/>
            </a:r>
            <a:br>
              <a:rPr lang="en" sz="2000">
                <a:solidFill>
                  <a:srgbClr val="434343"/>
                </a:solidFill>
              </a:rPr>
            </a:br>
            <a:endParaRPr sz="2000">
              <a:solidFill>
                <a:srgbClr val="434343"/>
              </a:solidFill>
            </a:endParaRPr>
          </a:p>
          <a:p>
            <a:pPr marL="0" lvl="0" indent="0" algn="ctr" rtl="0">
              <a:lnSpc>
                <a:spcPct val="100000"/>
              </a:lnSpc>
              <a:spcBef>
                <a:spcPts val="1600"/>
              </a:spcBef>
              <a:spcAft>
                <a:spcPts val="0"/>
              </a:spcAft>
              <a:buNone/>
            </a:pPr>
            <a:endParaRPr sz="2000">
              <a:solidFill>
                <a:srgbClr val="434343"/>
              </a:solidFill>
            </a:endParaRPr>
          </a:p>
          <a:p>
            <a:pPr marL="0" lvl="0" indent="0" algn="ctr" rtl="0">
              <a:lnSpc>
                <a:spcPct val="100000"/>
              </a:lnSpc>
              <a:spcBef>
                <a:spcPts val="1600"/>
              </a:spcBef>
              <a:spcAft>
                <a:spcPts val="0"/>
              </a:spcAft>
              <a:buNone/>
            </a:pPr>
            <a:endParaRPr sz="2400"/>
          </a:p>
          <a:p>
            <a:pPr marL="0" lvl="0" indent="0" algn="ctr" rtl="0">
              <a:spcBef>
                <a:spcPts val="1600"/>
              </a:spcBef>
              <a:spcAft>
                <a:spcPts val="1600"/>
              </a:spcAft>
              <a:buNone/>
            </a:pPr>
            <a:endParaRPr/>
          </a:p>
        </p:txBody>
      </p:sp>
      <p:sp>
        <p:nvSpPr>
          <p:cNvPr id="309" name="Google Shape;309;p49"/>
          <p:cNvSpPr txBox="1">
            <a:spLocks noGrp="1"/>
          </p:cNvSpPr>
          <p:nvPr>
            <p:ph type="body" idx="1"/>
          </p:nvPr>
        </p:nvSpPr>
        <p:spPr>
          <a:xfrm>
            <a:off x="246325" y="174075"/>
            <a:ext cx="8520600" cy="523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b="1"/>
              <a:t>OPEN QUESTIONS &amp; THINGS WE DON’T KNOW</a:t>
            </a:r>
            <a:endParaRPr sz="2400" b="1"/>
          </a:p>
        </p:txBody>
      </p:sp>
      <p:sp>
        <p:nvSpPr>
          <p:cNvPr id="310" name="Google Shape;310;p49"/>
          <p:cNvSpPr txBox="1">
            <a:spLocks noGrp="1"/>
          </p:cNvSpPr>
          <p:nvPr>
            <p:ph type="body" idx="1"/>
          </p:nvPr>
        </p:nvSpPr>
        <p:spPr>
          <a:xfrm>
            <a:off x="364775" y="1264200"/>
            <a:ext cx="8520600" cy="523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2400" b="1">
                <a:solidFill>
                  <a:srgbClr val="000000"/>
                </a:solidFill>
              </a:rPr>
              <a:t>What should we be thinking about and discussing in terms of the landscape?</a:t>
            </a:r>
            <a:r>
              <a:rPr lang="en" sz="2000" b="1">
                <a:solidFill>
                  <a:srgbClr val="000000"/>
                </a:solidFill>
              </a:rPr>
              <a:t> </a:t>
            </a:r>
            <a:endParaRPr sz="2000" b="1">
              <a:solidFill>
                <a:srgbClr val="CC0000"/>
              </a:solidFill>
            </a:endParaRPr>
          </a:p>
          <a:p>
            <a:pPr marL="0" lvl="0" indent="0" algn="ctr" rtl="0">
              <a:lnSpc>
                <a:spcPct val="100000"/>
              </a:lnSpc>
              <a:spcBef>
                <a:spcPts val="1600"/>
              </a:spcBef>
              <a:spcAft>
                <a:spcPts val="0"/>
              </a:spcAft>
              <a:buNone/>
            </a:pPr>
            <a:r>
              <a:rPr lang="en" sz="2000" b="1">
                <a:solidFill>
                  <a:srgbClr val="CC0000"/>
                </a:solidFill>
              </a:rPr>
              <a:t>What resonates?</a:t>
            </a:r>
            <a:endParaRPr sz="2000" b="1">
              <a:solidFill>
                <a:srgbClr val="CC0000"/>
              </a:solidFill>
            </a:endParaRPr>
          </a:p>
          <a:p>
            <a:pPr marL="0" lvl="0" indent="0" algn="ctr" rtl="0">
              <a:lnSpc>
                <a:spcPct val="100000"/>
              </a:lnSpc>
              <a:spcBef>
                <a:spcPts val="1600"/>
              </a:spcBef>
              <a:spcAft>
                <a:spcPts val="0"/>
              </a:spcAft>
              <a:buNone/>
            </a:pPr>
            <a:r>
              <a:rPr lang="en" sz="2000" b="1">
                <a:solidFill>
                  <a:srgbClr val="CC0000"/>
                </a:solidFill>
              </a:rPr>
              <a:t>What’s missing?</a:t>
            </a:r>
            <a:endParaRPr sz="2000" b="1">
              <a:solidFill>
                <a:srgbClr val="CC0000"/>
              </a:solidFill>
            </a:endParaRPr>
          </a:p>
          <a:p>
            <a:pPr marL="0" lvl="0" indent="0" algn="ctr" rtl="0">
              <a:lnSpc>
                <a:spcPct val="100000"/>
              </a:lnSpc>
              <a:spcBef>
                <a:spcPts val="1600"/>
              </a:spcBef>
              <a:spcAft>
                <a:spcPts val="0"/>
              </a:spcAft>
              <a:buNone/>
            </a:pPr>
            <a:r>
              <a:rPr lang="en" sz="2000" b="1">
                <a:solidFill>
                  <a:srgbClr val="CC0000"/>
                </a:solidFill>
              </a:rPr>
              <a:t>What would you want to see?</a:t>
            </a:r>
            <a:endParaRPr sz="2000" b="1">
              <a:solidFill>
                <a:srgbClr val="CC0000"/>
              </a:solidFill>
            </a:endParaRPr>
          </a:p>
          <a:p>
            <a:pPr marL="0" lvl="0" indent="0" algn="ctr" rtl="0">
              <a:lnSpc>
                <a:spcPct val="100000"/>
              </a:lnSpc>
              <a:spcBef>
                <a:spcPts val="1600"/>
              </a:spcBef>
              <a:spcAft>
                <a:spcPts val="0"/>
              </a:spcAft>
              <a:buNone/>
            </a:pPr>
            <a:r>
              <a:rPr lang="en" sz="2000" b="1">
                <a:solidFill>
                  <a:srgbClr val="CC0000"/>
                </a:solidFill>
              </a:rPr>
              <a:t>What concerns you?</a:t>
            </a:r>
            <a:endParaRPr sz="2000" b="1">
              <a:solidFill>
                <a:srgbClr val="CC0000"/>
              </a:solidFill>
            </a:endParaRPr>
          </a:p>
          <a:p>
            <a:pPr marL="1371600" lvl="0" indent="0" algn="ctr" rtl="0">
              <a:spcBef>
                <a:spcPts val="1600"/>
              </a:spcBef>
              <a:spcAft>
                <a:spcPts val="0"/>
              </a:spcAft>
              <a:buNone/>
            </a:pPr>
            <a:endParaRPr>
              <a:solidFill>
                <a:srgbClr val="434343"/>
              </a:solidFill>
            </a:endParaRPr>
          </a:p>
          <a:p>
            <a:pPr marL="0" lvl="0" indent="0" algn="ctr" rtl="0">
              <a:lnSpc>
                <a:spcPct val="100000"/>
              </a:lnSpc>
              <a:spcBef>
                <a:spcPts val="0"/>
              </a:spcBef>
              <a:spcAft>
                <a:spcPts val="0"/>
              </a:spcAft>
              <a:buNone/>
            </a:pPr>
            <a:endParaRPr sz="2000">
              <a:solidFill>
                <a:srgbClr val="434343"/>
              </a:solidFill>
            </a:endParaRPr>
          </a:p>
          <a:p>
            <a:pPr marL="0" lvl="0" indent="0" algn="ctr" rtl="0">
              <a:lnSpc>
                <a:spcPct val="100000"/>
              </a:lnSpc>
              <a:spcBef>
                <a:spcPts val="1600"/>
              </a:spcBef>
              <a:spcAft>
                <a:spcPts val="0"/>
              </a:spcAft>
              <a:buClr>
                <a:schemeClr val="dk1"/>
              </a:buClr>
              <a:buSzPts val="1100"/>
              <a:buFont typeface="Arial"/>
              <a:buNone/>
            </a:pPr>
            <a:endParaRPr sz="1100">
              <a:solidFill>
                <a:srgbClr val="000000"/>
              </a:solidFill>
            </a:endParaRPr>
          </a:p>
          <a:p>
            <a:pPr marL="0" lvl="0" indent="0" algn="ctr" rtl="0">
              <a:lnSpc>
                <a:spcPct val="100000"/>
              </a:lnSpc>
              <a:spcBef>
                <a:spcPts val="1600"/>
              </a:spcBef>
              <a:spcAft>
                <a:spcPts val="0"/>
              </a:spcAft>
              <a:buNone/>
            </a:pPr>
            <a:endParaRPr sz="2000">
              <a:solidFill>
                <a:srgbClr val="434343"/>
              </a:solidFill>
            </a:endParaRPr>
          </a:p>
          <a:p>
            <a:pPr marL="0" lvl="0" indent="0" algn="ctr" rtl="0">
              <a:lnSpc>
                <a:spcPct val="100000"/>
              </a:lnSpc>
              <a:spcBef>
                <a:spcPts val="1600"/>
              </a:spcBef>
              <a:spcAft>
                <a:spcPts val="0"/>
              </a:spcAft>
              <a:buNone/>
            </a:pPr>
            <a:endParaRPr sz="2400"/>
          </a:p>
          <a:p>
            <a:pPr marL="0" lvl="0" indent="0" algn="ctr" rtl="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3"/>
          <p:cNvSpPr txBox="1">
            <a:spLocks noGrp="1"/>
          </p:cNvSpPr>
          <p:nvPr>
            <p:ph type="body" idx="1"/>
          </p:nvPr>
        </p:nvSpPr>
        <p:spPr>
          <a:xfrm>
            <a:off x="246325" y="1753450"/>
            <a:ext cx="8520600" cy="523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2000" b="1">
                <a:solidFill>
                  <a:srgbClr val="1155CC"/>
                </a:solidFill>
              </a:rPr>
              <a:t>Lyrasis and DuraSpace</a:t>
            </a:r>
            <a:r>
              <a:rPr lang="en" sz="2000" b="1">
                <a:solidFill>
                  <a:srgbClr val="434343"/>
                </a:solidFill>
              </a:rPr>
              <a:t> merger by July 1, 2019</a:t>
            </a:r>
            <a:endParaRPr sz="2000" b="1">
              <a:solidFill>
                <a:srgbClr val="434343"/>
              </a:solidFill>
            </a:endParaRPr>
          </a:p>
          <a:p>
            <a:pPr marL="0" lvl="0" indent="0" algn="ctr" rtl="0">
              <a:lnSpc>
                <a:spcPct val="100000"/>
              </a:lnSpc>
              <a:spcBef>
                <a:spcPts val="1600"/>
              </a:spcBef>
              <a:spcAft>
                <a:spcPts val="0"/>
              </a:spcAft>
              <a:buClr>
                <a:schemeClr val="dk1"/>
              </a:buClr>
              <a:buSzPts val="1100"/>
              <a:buFont typeface="Arial"/>
              <a:buNone/>
            </a:pPr>
            <a:r>
              <a:rPr lang="en" sz="2000" b="1">
                <a:solidFill>
                  <a:srgbClr val="1155CC"/>
                </a:solidFill>
              </a:rPr>
              <a:t>Hampshire College</a:t>
            </a:r>
            <a:r>
              <a:rPr lang="en" sz="2000" b="1">
                <a:solidFill>
                  <a:srgbClr val="434343"/>
                </a:solidFill>
              </a:rPr>
              <a:t> potential insolvency - desire to merge</a:t>
            </a:r>
            <a:endParaRPr sz="2000" b="1">
              <a:solidFill>
                <a:srgbClr val="434343"/>
              </a:solidFill>
            </a:endParaRPr>
          </a:p>
          <a:p>
            <a:pPr marL="0" lvl="0" indent="0" algn="ctr" rtl="0">
              <a:lnSpc>
                <a:spcPct val="100000"/>
              </a:lnSpc>
              <a:spcBef>
                <a:spcPts val="1600"/>
              </a:spcBef>
              <a:spcAft>
                <a:spcPts val="0"/>
              </a:spcAft>
              <a:buNone/>
            </a:pPr>
            <a:r>
              <a:rPr lang="en" sz="2000" b="1">
                <a:solidFill>
                  <a:srgbClr val="1155CC"/>
                </a:solidFill>
              </a:rPr>
              <a:t>UC system breaks Elsevier contract</a:t>
            </a:r>
            <a:r>
              <a:rPr lang="en" sz="2000" b="1">
                <a:solidFill>
                  <a:srgbClr val="434343"/>
                </a:solidFill>
              </a:rPr>
              <a:t> - make knowledge open</a:t>
            </a:r>
            <a:endParaRPr sz="2000" b="1">
              <a:solidFill>
                <a:srgbClr val="434343"/>
              </a:solidFill>
            </a:endParaRPr>
          </a:p>
          <a:p>
            <a:pPr marL="0" lvl="0" indent="0" algn="ctr" rtl="0">
              <a:lnSpc>
                <a:spcPct val="100000"/>
              </a:lnSpc>
              <a:spcBef>
                <a:spcPts val="1600"/>
              </a:spcBef>
              <a:spcAft>
                <a:spcPts val="0"/>
              </a:spcAft>
              <a:buClr>
                <a:schemeClr val="dk1"/>
              </a:buClr>
              <a:buSzPts val="1100"/>
              <a:buFont typeface="Arial"/>
              <a:buNone/>
            </a:pPr>
            <a:r>
              <a:rPr lang="en" sz="2000" b="1">
                <a:solidFill>
                  <a:srgbClr val="1155CC"/>
                </a:solidFill>
              </a:rPr>
              <a:t>MySpace server migration</a:t>
            </a:r>
            <a:r>
              <a:rPr lang="en" sz="2000" b="1">
                <a:solidFill>
                  <a:srgbClr val="434343"/>
                </a:solidFill>
              </a:rPr>
              <a:t> - loss of all content, 2003-2015 </a:t>
            </a:r>
            <a:endParaRPr sz="2000" b="1">
              <a:solidFill>
                <a:srgbClr val="434343"/>
              </a:solidFill>
            </a:endParaRPr>
          </a:p>
          <a:p>
            <a:pPr marL="0" lvl="0" indent="0" algn="ctr" rtl="0">
              <a:lnSpc>
                <a:spcPct val="100000"/>
              </a:lnSpc>
              <a:spcBef>
                <a:spcPts val="1600"/>
              </a:spcBef>
              <a:spcAft>
                <a:spcPts val="0"/>
              </a:spcAft>
              <a:buNone/>
            </a:pPr>
            <a:endParaRPr sz="2400"/>
          </a:p>
          <a:p>
            <a:pPr marL="0" lvl="0" indent="0" algn="ctr" rtl="0">
              <a:spcBef>
                <a:spcPts val="1600"/>
              </a:spcBef>
              <a:spcAft>
                <a:spcPts val="1600"/>
              </a:spcAft>
              <a:buNone/>
            </a:pPr>
            <a:endParaRPr/>
          </a:p>
        </p:txBody>
      </p:sp>
      <p:sp>
        <p:nvSpPr>
          <p:cNvPr id="90" name="Google Shape;90;p23"/>
          <p:cNvSpPr txBox="1">
            <a:spLocks noGrp="1"/>
          </p:cNvSpPr>
          <p:nvPr>
            <p:ph type="body" idx="1"/>
          </p:nvPr>
        </p:nvSpPr>
        <p:spPr>
          <a:xfrm>
            <a:off x="246325" y="304375"/>
            <a:ext cx="8520600" cy="523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b="1"/>
              <a:t>SIGNS OF THE TIMES</a:t>
            </a:r>
            <a:br>
              <a:rPr lang="en" sz="2400" b="1"/>
            </a:br>
            <a:r>
              <a:rPr lang="en" sz="2400" b="1"/>
              <a:t>In just the last few months...</a:t>
            </a:r>
            <a:endParaRPr sz="2400"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0"/>
          <p:cNvSpPr txBox="1">
            <a:spLocks noGrp="1"/>
          </p:cNvSpPr>
          <p:nvPr>
            <p:ph type="body" idx="1"/>
          </p:nvPr>
        </p:nvSpPr>
        <p:spPr>
          <a:xfrm>
            <a:off x="246325" y="1457325"/>
            <a:ext cx="8520600" cy="523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000">
                <a:solidFill>
                  <a:srgbClr val="434343"/>
                </a:solidFill>
              </a:rPr>
              <a:t/>
            </a:r>
            <a:br>
              <a:rPr lang="en" sz="2000">
                <a:solidFill>
                  <a:srgbClr val="434343"/>
                </a:solidFill>
              </a:rPr>
            </a:br>
            <a:endParaRPr sz="2000">
              <a:solidFill>
                <a:srgbClr val="434343"/>
              </a:solidFill>
            </a:endParaRPr>
          </a:p>
          <a:p>
            <a:pPr marL="0" lvl="0" indent="0" algn="ctr" rtl="0">
              <a:lnSpc>
                <a:spcPct val="100000"/>
              </a:lnSpc>
              <a:spcBef>
                <a:spcPts val="1600"/>
              </a:spcBef>
              <a:spcAft>
                <a:spcPts val="0"/>
              </a:spcAft>
              <a:buNone/>
            </a:pPr>
            <a:endParaRPr sz="2000">
              <a:solidFill>
                <a:srgbClr val="434343"/>
              </a:solidFill>
            </a:endParaRPr>
          </a:p>
          <a:p>
            <a:pPr marL="0" lvl="0" indent="0" algn="ctr" rtl="0">
              <a:lnSpc>
                <a:spcPct val="100000"/>
              </a:lnSpc>
              <a:spcBef>
                <a:spcPts val="1600"/>
              </a:spcBef>
              <a:spcAft>
                <a:spcPts val="0"/>
              </a:spcAft>
              <a:buNone/>
            </a:pPr>
            <a:endParaRPr sz="2400"/>
          </a:p>
          <a:p>
            <a:pPr marL="0" lvl="0" indent="0" algn="ctr" rtl="0">
              <a:spcBef>
                <a:spcPts val="1600"/>
              </a:spcBef>
              <a:spcAft>
                <a:spcPts val="1600"/>
              </a:spcAft>
              <a:buNone/>
            </a:pPr>
            <a:endParaRPr/>
          </a:p>
        </p:txBody>
      </p:sp>
      <p:sp>
        <p:nvSpPr>
          <p:cNvPr id="316" name="Google Shape;316;p50"/>
          <p:cNvSpPr txBox="1">
            <a:spLocks noGrp="1"/>
          </p:cNvSpPr>
          <p:nvPr>
            <p:ph type="body" idx="1"/>
          </p:nvPr>
        </p:nvSpPr>
        <p:spPr>
          <a:xfrm>
            <a:off x="246325" y="174075"/>
            <a:ext cx="8520600" cy="523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b="1"/>
              <a:t>NEXT STEPS</a:t>
            </a:r>
            <a:endParaRPr sz="2400" b="1"/>
          </a:p>
        </p:txBody>
      </p:sp>
      <p:sp>
        <p:nvSpPr>
          <p:cNvPr id="317" name="Google Shape;317;p50"/>
          <p:cNvSpPr txBox="1">
            <a:spLocks noGrp="1"/>
          </p:cNvSpPr>
          <p:nvPr>
            <p:ph type="body" idx="1"/>
          </p:nvPr>
        </p:nvSpPr>
        <p:spPr>
          <a:xfrm>
            <a:off x="364775" y="1264200"/>
            <a:ext cx="8520600" cy="523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000" b="1">
                <a:solidFill>
                  <a:srgbClr val="CC0000"/>
                </a:solidFill>
              </a:rPr>
              <a:t>IOI</a:t>
            </a:r>
            <a:endParaRPr sz="2000" b="1">
              <a:solidFill>
                <a:srgbClr val="CC0000"/>
              </a:solidFill>
            </a:endParaRPr>
          </a:p>
          <a:p>
            <a:pPr marL="0" lvl="0" indent="0" algn="ctr" rtl="0">
              <a:lnSpc>
                <a:spcPct val="100000"/>
              </a:lnSpc>
              <a:spcBef>
                <a:spcPts val="1600"/>
              </a:spcBef>
              <a:spcAft>
                <a:spcPts val="0"/>
              </a:spcAft>
              <a:buNone/>
            </a:pPr>
            <a:r>
              <a:rPr lang="en" sz="2000" b="1">
                <a:solidFill>
                  <a:srgbClr val="CC0000"/>
                </a:solidFill>
              </a:rPr>
              <a:t>Census</a:t>
            </a:r>
            <a:endParaRPr sz="2000" b="1">
              <a:solidFill>
                <a:srgbClr val="CC0000"/>
              </a:solidFill>
            </a:endParaRPr>
          </a:p>
          <a:p>
            <a:pPr marL="0" lvl="0" indent="0" algn="ctr" rtl="0">
              <a:lnSpc>
                <a:spcPct val="100000"/>
              </a:lnSpc>
              <a:spcBef>
                <a:spcPts val="1600"/>
              </a:spcBef>
              <a:spcAft>
                <a:spcPts val="0"/>
              </a:spcAft>
              <a:buNone/>
            </a:pPr>
            <a:r>
              <a:rPr lang="en" sz="2000" b="1">
                <a:solidFill>
                  <a:srgbClr val="CC0000"/>
                </a:solidFill>
              </a:rPr>
              <a:t>Open Platform</a:t>
            </a:r>
            <a:endParaRPr sz="2000" b="1">
              <a:solidFill>
                <a:srgbClr val="CC0000"/>
              </a:solidFill>
            </a:endParaRPr>
          </a:p>
          <a:p>
            <a:pPr marL="1371600" lvl="0" indent="0" algn="ctr" rtl="0">
              <a:spcBef>
                <a:spcPts val="1600"/>
              </a:spcBef>
              <a:spcAft>
                <a:spcPts val="0"/>
              </a:spcAft>
              <a:buNone/>
            </a:pPr>
            <a:endParaRPr>
              <a:solidFill>
                <a:srgbClr val="434343"/>
              </a:solidFill>
            </a:endParaRPr>
          </a:p>
          <a:p>
            <a:pPr marL="0" lvl="0" indent="0" algn="ctr" rtl="0">
              <a:lnSpc>
                <a:spcPct val="100000"/>
              </a:lnSpc>
              <a:spcBef>
                <a:spcPts val="0"/>
              </a:spcBef>
              <a:spcAft>
                <a:spcPts val="0"/>
              </a:spcAft>
              <a:buNone/>
            </a:pPr>
            <a:endParaRPr sz="2000">
              <a:solidFill>
                <a:srgbClr val="434343"/>
              </a:solidFill>
            </a:endParaRPr>
          </a:p>
          <a:p>
            <a:pPr marL="0" lvl="0" indent="0" algn="ctr" rtl="0">
              <a:lnSpc>
                <a:spcPct val="100000"/>
              </a:lnSpc>
              <a:spcBef>
                <a:spcPts val="1600"/>
              </a:spcBef>
              <a:spcAft>
                <a:spcPts val="0"/>
              </a:spcAft>
              <a:buNone/>
            </a:pPr>
            <a:endParaRPr sz="2000">
              <a:solidFill>
                <a:srgbClr val="434343"/>
              </a:solidFill>
            </a:endParaRPr>
          </a:p>
          <a:p>
            <a:pPr marL="0" lvl="0" indent="0" algn="ctr" rtl="0">
              <a:lnSpc>
                <a:spcPct val="100000"/>
              </a:lnSpc>
              <a:spcBef>
                <a:spcPts val="1600"/>
              </a:spcBef>
              <a:spcAft>
                <a:spcPts val="0"/>
              </a:spcAft>
              <a:buNone/>
            </a:pPr>
            <a:endParaRPr sz="2400"/>
          </a:p>
          <a:p>
            <a:pPr marL="0" lvl="0" indent="0" algn="ctr" rtl="0">
              <a:spcBef>
                <a:spcPts val="1600"/>
              </a:spcBef>
              <a:spcAft>
                <a:spcPts val="160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4"/>
          <p:cNvSpPr txBox="1">
            <a:spLocks noGrp="1"/>
          </p:cNvSpPr>
          <p:nvPr>
            <p:ph type="body" idx="1"/>
          </p:nvPr>
        </p:nvSpPr>
        <p:spPr>
          <a:xfrm>
            <a:off x="246325" y="1419800"/>
            <a:ext cx="8520600" cy="6825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000" b="1">
                <a:solidFill>
                  <a:srgbClr val="1155CC"/>
                </a:solidFill>
              </a:rPr>
              <a:t>Commercial acquisitions</a:t>
            </a:r>
            <a:r>
              <a:rPr lang="en" sz="2000">
                <a:solidFill>
                  <a:srgbClr val="434343"/>
                </a:solidFill>
              </a:rPr>
              <a:t> of key infrastructure &amp; </a:t>
            </a:r>
            <a:r>
              <a:rPr lang="en" sz="2000" b="1">
                <a:solidFill>
                  <a:srgbClr val="1155CC"/>
                </a:solidFill>
              </a:rPr>
              <a:t>new policy mandates</a:t>
            </a:r>
            <a:r>
              <a:rPr lang="en" sz="2000">
                <a:solidFill>
                  <a:srgbClr val="434343"/>
                </a:solidFill>
              </a:rPr>
              <a:t>:</a:t>
            </a:r>
            <a:br>
              <a:rPr lang="en" sz="2000">
                <a:solidFill>
                  <a:srgbClr val="434343"/>
                </a:solidFill>
              </a:rPr>
            </a:br>
            <a:r>
              <a:rPr lang="en" sz="2000">
                <a:solidFill>
                  <a:srgbClr val="434343"/>
                </a:solidFill>
              </a:rPr>
              <a:t>Question of control/ownership of scholarly infrastructure in the spotlight</a:t>
            </a:r>
            <a:endParaRPr sz="2000">
              <a:solidFill>
                <a:srgbClr val="434343"/>
              </a:solidFill>
            </a:endParaRPr>
          </a:p>
          <a:p>
            <a:pPr marL="0" lvl="0" indent="0" algn="ctr" rtl="0">
              <a:lnSpc>
                <a:spcPct val="100000"/>
              </a:lnSpc>
              <a:spcBef>
                <a:spcPts val="1600"/>
              </a:spcBef>
              <a:spcAft>
                <a:spcPts val="0"/>
              </a:spcAft>
              <a:buNone/>
            </a:pPr>
            <a:r>
              <a:rPr lang="en" sz="2000" b="1">
                <a:solidFill>
                  <a:srgbClr val="1155CC"/>
                </a:solidFill>
              </a:rPr>
              <a:t>Platforms, tools &amp; systems</a:t>
            </a:r>
            <a:r>
              <a:rPr lang="en" sz="2000">
                <a:solidFill>
                  <a:srgbClr val="434343"/>
                </a:solidFill>
              </a:rPr>
              <a:t> critical to the full research lifecycle are</a:t>
            </a:r>
            <a:br>
              <a:rPr lang="en" sz="2000">
                <a:solidFill>
                  <a:srgbClr val="434343"/>
                </a:solidFill>
              </a:rPr>
            </a:br>
            <a:r>
              <a:rPr lang="en" sz="2000">
                <a:solidFill>
                  <a:srgbClr val="434343"/>
                </a:solidFill>
              </a:rPr>
              <a:t>Increasingly </a:t>
            </a:r>
            <a:r>
              <a:rPr lang="en" sz="2000" b="1">
                <a:solidFill>
                  <a:srgbClr val="1155CC"/>
                </a:solidFill>
              </a:rPr>
              <a:t>vulnerable</a:t>
            </a:r>
            <a:r>
              <a:rPr lang="en" sz="2000">
                <a:solidFill>
                  <a:srgbClr val="434343"/>
                </a:solidFill>
              </a:rPr>
              <a:t> to exclusive commercial provision</a:t>
            </a:r>
            <a:endParaRPr sz="2000">
              <a:solidFill>
                <a:srgbClr val="434343"/>
              </a:solidFill>
            </a:endParaRPr>
          </a:p>
          <a:p>
            <a:pPr marL="0" lvl="0" indent="0" algn="ctr" rtl="0">
              <a:lnSpc>
                <a:spcPct val="100000"/>
              </a:lnSpc>
              <a:spcBef>
                <a:spcPts val="1600"/>
              </a:spcBef>
              <a:spcAft>
                <a:spcPts val="0"/>
              </a:spcAft>
              <a:buNone/>
            </a:pPr>
            <a:r>
              <a:rPr lang="en" sz="2000">
                <a:solidFill>
                  <a:srgbClr val="434343"/>
                </a:solidFill>
              </a:rPr>
              <a:t>Numerous </a:t>
            </a:r>
            <a:r>
              <a:rPr lang="en" sz="2000" b="1">
                <a:solidFill>
                  <a:srgbClr val="1155CC"/>
                </a:solidFill>
              </a:rPr>
              <a:t>“siloed” projects</a:t>
            </a:r>
            <a:r>
              <a:rPr lang="en" sz="2000">
                <a:solidFill>
                  <a:srgbClr val="434343"/>
                </a:solidFill>
              </a:rPr>
              <a:t> that may or may not work with each other, with inconsistent funding, function, goals….</a:t>
            </a:r>
            <a:endParaRPr sz="2000">
              <a:solidFill>
                <a:srgbClr val="434343"/>
              </a:solidFill>
            </a:endParaRPr>
          </a:p>
          <a:p>
            <a:pPr marL="0" lvl="0" indent="0" algn="ctr" rtl="0">
              <a:lnSpc>
                <a:spcPct val="100000"/>
              </a:lnSpc>
              <a:spcBef>
                <a:spcPts val="1600"/>
              </a:spcBef>
              <a:spcAft>
                <a:spcPts val="0"/>
              </a:spcAft>
              <a:buNone/>
            </a:pPr>
            <a:endParaRPr sz="2000">
              <a:solidFill>
                <a:srgbClr val="434343"/>
              </a:solidFill>
            </a:endParaRPr>
          </a:p>
          <a:p>
            <a:pPr marL="0" lvl="0" indent="0" algn="ctr" rtl="0">
              <a:lnSpc>
                <a:spcPct val="100000"/>
              </a:lnSpc>
              <a:spcBef>
                <a:spcPts val="1600"/>
              </a:spcBef>
              <a:spcAft>
                <a:spcPts val="0"/>
              </a:spcAft>
              <a:buNone/>
            </a:pPr>
            <a:endParaRPr sz="2000">
              <a:solidFill>
                <a:srgbClr val="434343"/>
              </a:solidFill>
            </a:endParaRPr>
          </a:p>
          <a:p>
            <a:pPr marL="0" lvl="0" indent="0" algn="ctr" rtl="0">
              <a:lnSpc>
                <a:spcPct val="100000"/>
              </a:lnSpc>
              <a:spcBef>
                <a:spcPts val="1600"/>
              </a:spcBef>
              <a:spcAft>
                <a:spcPts val="0"/>
              </a:spcAft>
              <a:buNone/>
            </a:pPr>
            <a:endParaRPr sz="2400"/>
          </a:p>
          <a:p>
            <a:pPr marL="0" lvl="0" indent="0" algn="ctr" rtl="0">
              <a:spcBef>
                <a:spcPts val="1600"/>
              </a:spcBef>
              <a:spcAft>
                <a:spcPts val="1600"/>
              </a:spcAft>
              <a:buNone/>
            </a:pPr>
            <a:endParaRPr/>
          </a:p>
        </p:txBody>
      </p:sp>
      <p:sp>
        <p:nvSpPr>
          <p:cNvPr id="96" name="Google Shape;96;p24"/>
          <p:cNvSpPr txBox="1">
            <a:spLocks noGrp="1"/>
          </p:cNvSpPr>
          <p:nvPr>
            <p:ph type="body" idx="1"/>
          </p:nvPr>
        </p:nvSpPr>
        <p:spPr>
          <a:xfrm>
            <a:off x="246325" y="304375"/>
            <a:ext cx="8520600" cy="523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b="1"/>
              <a:t>THE SCHOLARLY INFRASTRUCTURE CONTEXT</a:t>
            </a:r>
            <a:endParaRPr sz="24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5"/>
          <p:cNvSpPr txBox="1">
            <a:spLocks noGrp="1"/>
          </p:cNvSpPr>
          <p:nvPr>
            <p:ph type="body" idx="1"/>
          </p:nvPr>
        </p:nvSpPr>
        <p:spPr>
          <a:xfrm>
            <a:off x="246325" y="1084700"/>
            <a:ext cx="8520600" cy="6825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endParaRPr sz="2000">
              <a:solidFill>
                <a:srgbClr val="434343"/>
              </a:solidFill>
            </a:endParaRPr>
          </a:p>
          <a:p>
            <a:pPr marL="0" lvl="0" indent="0" algn="ctr" rtl="0">
              <a:lnSpc>
                <a:spcPct val="100000"/>
              </a:lnSpc>
              <a:spcBef>
                <a:spcPts val="1600"/>
              </a:spcBef>
              <a:spcAft>
                <a:spcPts val="0"/>
              </a:spcAft>
              <a:buNone/>
            </a:pPr>
            <a:r>
              <a:rPr lang="en" sz="2000" b="1">
                <a:solidFill>
                  <a:srgbClr val="434343"/>
                </a:solidFill>
              </a:rPr>
              <a:t>Significant gaps in understanding:</a:t>
            </a:r>
            <a:endParaRPr sz="2000">
              <a:solidFill>
                <a:srgbClr val="434343"/>
              </a:solidFill>
            </a:endParaRPr>
          </a:p>
          <a:p>
            <a:pPr marL="0" lvl="0" indent="0" algn="ctr" rtl="0">
              <a:lnSpc>
                <a:spcPct val="100000"/>
              </a:lnSpc>
              <a:spcBef>
                <a:spcPts val="1600"/>
              </a:spcBef>
              <a:spcAft>
                <a:spcPts val="1600"/>
              </a:spcAft>
              <a:buNone/>
            </a:pPr>
            <a:r>
              <a:rPr lang="en" sz="2000">
                <a:solidFill>
                  <a:srgbClr val="434343"/>
                </a:solidFill>
              </a:rPr>
              <a:t>Who are the </a:t>
            </a:r>
            <a:r>
              <a:rPr lang="en" sz="2000" b="1">
                <a:solidFill>
                  <a:srgbClr val="990000"/>
                </a:solidFill>
              </a:rPr>
              <a:t>players</a:t>
            </a:r>
            <a:r>
              <a:rPr lang="en" sz="2000">
                <a:solidFill>
                  <a:srgbClr val="434343"/>
                </a:solidFill>
              </a:rPr>
              <a:t>? What are their </a:t>
            </a:r>
            <a:r>
              <a:rPr lang="en" sz="2000" b="1">
                <a:solidFill>
                  <a:srgbClr val="990000"/>
                </a:solidFill>
              </a:rPr>
              <a:t>motivations</a:t>
            </a:r>
            <a:r>
              <a:rPr lang="en" sz="2000">
                <a:solidFill>
                  <a:srgbClr val="434343"/>
                </a:solidFill>
              </a:rPr>
              <a:t>? </a:t>
            </a:r>
            <a:br>
              <a:rPr lang="en" sz="2000">
                <a:solidFill>
                  <a:srgbClr val="434343"/>
                </a:solidFill>
              </a:rPr>
            </a:br>
            <a:r>
              <a:rPr lang="en" sz="2000">
                <a:solidFill>
                  <a:srgbClr val="434343"/>
                </a:solidFill>
              </a:rPr>
              <a:t>Whose </a:t>
            </a:r>
            <a:r>
              <a:rPr lang="en" sz="2000" b="1">
                <a:solidFill>
                  <a:srgbClr val="990000"/>
                </a:solidFill>
              </a:rPr>
              <a:t>interests</a:t>
            </a:r>
            <a:r>
              <a:rPr lang="en" sz="2000">
                <a:solidFill>
                  <a:srgbClr val="434343"/>
                </a:solidFill>
              </a:rPr>
              <a:t> are being served, and what is left out?</a:t>
            </a:r>
            <a:br>
              <a:rPr lang="en" sz="2000">
                <a:solidFill>
                  <a:srgbClr val="434343"/>
                </a:solidFill>
              </a:rPr>
            </a:br>
            <a:r>
              <a:rPr lang="en" sz="2000">
                <a:solidFill>
                  <a:srgbClr val="434343"/>
                </a:solidFill>
              </a:rPr>
              <a:t>What does the </a:t>
            </a:r>
            <a:r>
              <a:rPr lang="en" sz="2000" b="1">
                <a:solidFill>
                  <a:srgbClr val="990000"/>
                </a:solidFill>
              </a:rPr>
              <a:t>landscape</a:t>
            </a:r>
            <a:r>
              <a:rPr lang="en" sz="2000">
                <a:solidFill>
                  <a:srgbClr val="434343"/>
                </a:solidFill>
              </a:rPr>
              <a:t> look like now, and what have we created?</a:t>
            </a:r>
            <a:endParaRPr/>
          </a:p>
        </p:txBody>
      </p:sp>
      <p:sp>
        <p:nvSpPr>
          <p:cNvPr id="102" name="Google Shape;102;p25"/>
          <p:cNvSpPr txBox="1">
            <a:spLocks noGrp="1"/>
          </p:cNvSpPr>
          <p:nvPr>
            <p:ph type="body" idx="1"/>
          </p:nvPr>
        </p:nvSpPr>
        <p:spPr>
          <a:xfrm>
            <a:off x="246325" y="304375"/>
            <a:ext cx="8520600" cy="523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b="1"/>
              <a:t>THE SCHOLARLY INFRASTRUCTURE CONTEXT</a:t>
            </a:r>
            <a:br>
              <a:rPr lang="en" sz="2400" b="1"/>
            </a:br>
            <a:endParaRPr sz="24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6"/>
          <p:cNvSpPr txBox="1">
            <a:spLocks noGrp="1"/>
          </p:cNvSpPr>
          <p:nvPr>
            <p:ph type="body" idx="1"/>
          </p:nvPr>
        </p:nvSpPr>
        <p:spPr>
          <a:xfrm>
            <a:off x="246325" y="1670525"/>
            <a:ext cx="8708100" cy="523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000" b="1">
                <a:solidFill>
                  <a:srgbClr val="990000"/>
                </a:solidFill>
              </a:rPr>
              <a:t>Imbalance</a:t>
            </a:r>
            <a:r>
              <a:rPr lang="en" sz="2000">
                <a:solidFill>
                  <a:srgbClr val="434343"/>
                </a:solidFill>
              </a:rPr>
              <a:t> between academy-owned and commercial infrastructure</a:t>
            </a:r>
            <a:br>
              <a:rPr lang="en" sz="2000">
                <a:solidFill>
                  <a:srgbClr val="434343"/>
                </a:solidFill>
              </a:rPr>
            </a:br>
            <a:r>
              <a:rPr lang="en" sz="2000">
                <a:solidFill>
                  <a:srgbClr val="434343"/>
                </a:solidFill>
              </a:rPr>
              <a:t>(Privatization of Public knowledge)</a:t>
            </a:r>
            <a:endParaRPr sz="2000">
              <a:solidFill>
                <a:srgbClr val="434343"/>
              </a:solidFill>
            </a:endParaRPr>
          </a:p>
          <a:p>
            <a:pPr marL="0" lvl="0" indent="0" algn="ctr" rtl="0">
              <a:lnSpc>
                <a:spcPct val="100000"/>
              </a:lnSpc>
              <a:spcBef>
                <a:spcPts val="1600"/>
              </a:spcBef>
              <a:spcAft>
                <a:spcPts val="0"/>
              </a:spcAft>
              <a:buNone/>
            </a:pPr>
            <a:r>
              <a:rPr lang="en" sz="2000" b="1">
                <a:solidFill>
                  <a:srgbClr val="85200C"/>
                </a:solidFill>
              </a:rPr>
              <a:t>Siloed behavior</a:t>
            </a:r>
            <a:r>
              <a:rPr lang="en" sz="2000">
                <a:solidFill>
                  <a:srgbClr val="434343"/>
                </a:solidFill>
              </a:rPr>
              <a:t> in a networked, interdependent world</a:t>
            </a:r>
            <a:br>
              <a:rPr lang="en" sz="2000">
                <a:solidFill>
                  <a:srgbClr val="434343"/>
                </a:solidFill>
              </a:rPr>
            </a:br>
            <a:r>
              <a:rPr lang="en" sz="2000">
                <a:solidFill>
                  <a:srgbClr val="434343"/>
                </a:solidFill>
              </a:rPr>
              <a:t>(Loss of national / international competitiveness)</a:t>
            </a:r>
            <a:endParaRPr sz="2000">
              <a:solidFill>
                <a:srgbClr val="434343"/>
              </a:solidFill>
            </a:endParaRPr>
          </a:p>
          <a:p>
            <a:pPr marL="0" lvl="0" indent="0" algn="ctr" rtl="0">
              <a:lnSpc>
                <a:spcPct val="100000"/>
              </a:lnSpc>
              <a:spcBef>
                <a:spcPts val="1600"/>
              </a:spcBef>
              <a:spcAft>
                <a:spcPts val="0"/>
              </a:spcAft>
              <a:buNone/>
            </a:pPr>
            <a:r>
              <a:rPr lang="en" sz="2000" b="1">
                <a:solidFill>
                  <a:srgbClr val="990000"/>
                </a:solidFill>
              </a:rPr>
              <a:t>Increasing waste</a:t>
            </a:r>
            <a:r>
              <a:rPr lang="en" sz="2000">
                <a:solidFill>
                  <a:srgbClr val="434343"/>
                </a:solidFill>
              </a:rPr>
              <a:t> and redundancy</a:t>
            </a:r>
            <a:br>
              <a:rPr lang="en" sz="2000">
                <a:solidFill>
                  <a:srgbClr val="434343"/>
                </a:solidFill>
              </a:rPr>
            </a:br>
            <a:r>
              <a:rPr lang="en" sz="2000">
                <a:solidFill>
                  <a:srgbClr val="434343"/>
                </a:solidFill>
              </a:rPr>
              <a:t>(Loss of resources &amp; credibility)</a:t>
            </a:r>
            <a:endParaRPr sz="2000">
              <a:solidFill>
                <a:srgbClr val="434343"/>
              </a:solidFill>
            </a:endParaRPr>
          </a:p>
          <a:p>
            <a:pPr marL="0" lvl="0" indent="0" algn="ctr" rtl="0">
              <a:lnSpc>
                <a:spcPct val="100000"/>
              </a:lnSpc>
              <a:spcBef>
                <a:spcPts val="1600"/>
              </a:spcBef>
              <a:spcAft>
                <a:spcPts val="0"/>
              </a:spcAft>
              <a:buNone/>
            </a:pPr>
            <a:r>
              <a:rPr lang="en" sz="2000" b="1">
                <a:solidFill>
                  <a:srgbClr val="990000"/>
                </a:solidFill>
              </a:rPr>
              <a:t>Inability to serve</a:t>
            </a:r>
            <a:r>
              <a:rPr lang="en" sz="2000">
                <a:solidFill>
                  <a:srgbClr val="434343"/>
                </a:solidFill>
              </a:rPr>
              <a:t> as effective stewards of the scholarly &amp; cultural record</a:t>
            </a:r>
            <a:br>
              <a:rPr lang="en" sz="2000">
                <a:solidFill>
                  <a:srgbClr val="434343"/>
                </a:solidFill>
              </a:rPr>
            </a:br>
            <a:r>
              <a:rPr lang="en" sz="2000">
                <a:solidFill>
                  <a:srgbClr val="434343"/>
                </a:solidFill>
              </a:rPr>
              <a:t>(Loss of relevance, integrity &amp; trust in our knowledge institutions)</a:t>
            </a:r>
            <a:endParaRPr sz="2000">
              <a:solidFill>
                <a:srgbClr val="434343"/>
              </a:solidFill>
            </a:endParaRPr>
          </a:p>
          <a:p>
            <a:pPr marL="0" lvl="0" indent="0" algn="ctr" rtl="0">
              <a:lnSpc>
                <a:spcPct val="100000"/>
              </a:lnSpc>
              <a:spcBef>
                <a:spcPts val="1600"/>
              </a:spcBef>
              <a:spcAft>
                <a:spcPts val="0"/>
              </a:spcAft>
              <a:buNone/>
            </a:pPr>
            <a:endParaRPr sz="2400"/>
          </a:p>
          <a:p>
            <a:pPr marL="0" lvl="0" indent="0" algn="ctr" rtl="0">
              <a:spcBef>
                <a:spcPts val="1600"/>
              </a:spcBef>
              <a:spcAft>
                <a:spcPts val="1600"/>
              </a:spcAft>
              <a:buNone/>
            </a:pPr>
            <a:endParaRPr/>
          </a:p>
        </p:txBody>
      </p:sp>
      <p:sp>
        <p:nvSpPr>
          <p:cNvPr id="108" name="Google Shape;108;p26"/>
          <p:cNvSpPr txBox="1">
            <a:spLocks noGrp="1"/>
          </p:cNvSpPr>
          <p:nvPr>
            <p:ph type="body" idx="1"/>
          </p:nvPr>
        </p:nvSpPr>
        <p:spPr>
          <a:xfrm>
            <a:off x="246325" y="304375"/>
            <a:ext cx="8520600" cy="523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b="1"/>
              <a:t>THE RISK OF INACTION</a:t>
            </a:r>
            <a:br>
              <a:rPr lang="en" sz="2400" b="1"/>
            </a:br>
            <a:r>
              <a:rPr lang="en" sz="2000" b="1"/>
              <a:t>Who controls knowledge? What is saved? </a:t>
            </a:r>
            <a:br>
              <a:rPr lang="en" sz="2000" b="1"/>
            </a:br>
            <a:r>
              <a:rPr lang="en" sz="2000" b="1"/>
              <a:t>Who gets to see what, and on what terms? Who decides?</a:t>
            </a:r>
            <a:endParaRPr sz="20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7"/>
          <p:cNvSpPr txBox="1">
            <a:spLocks noGrp="1"/>
          </p:cNvSpPr>
          <p:nvPr>
            <p:ph type="body" idx="1"/>
          </p:nvPr>
        </p:nvSpPr>
        <p:spPr>
          <a:xfrm>
            <a:off x="246325" y="1658675"/>
            <a:ext cx="8520600" cy="523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000">
                <a:solidFill>
                  <a:srgbClr val="434343"/>
                </a:solidFill>
              </a:rPr>
              <a:t>This space needs a </a:t>
            </a:r>
            <a:r>
              <a:rPr lang="en" sz="2000" b="1">
                <a:solidFill>
                  <a:srgbClr val="1155CC"/>
                </a:solidFill>
              </a:rPr>
              <a:t>game-changer</a:t>
            </a:r>
            <a:r>
              <a:rPr lang="en" sz="2000">
                <a:solidFill>
                  <a:srgbClr val="434343"/>
                </a:solidFill>
              </a:rPr>
              <a:t> -</a:t>
            </a:r>
            <a:br>
              <a:rPr lang="en" sz="2000">
                <a:solidFill>
                  <a:srgbClr val="434343"/>
                </a:solidFill>
              </a:rPr>
            </a:br>
            <a:r>
              <a:rPr lang="en" sz="2000">
                <a:solidFill>
                  <a:srgbClr val="434343"/>
                </a:solidFill>
              </a:rPr>
              <a:t>There are many </a:t>
            </a:r>
            <a:r>
              <a:rPr lang="en" sz="2000" b="1">
                <a:solidFill>
                  <a:srgbClr val="1155CC"/>
                </a:solidFill>
              </a:rPr>
              <a:t>examples of working efforts</a:t>
            </a:r>
            <a:r>
              <a:rPr lang="en" sz="2000">
                <a:solidFill>
                  <a:srgbClr val="434343"/>
                </a:solidFill>
              </a:rPr>
              <a:t> to point to &amp; learn from</a:t>
            </a:r>
            <a:br>
              <a:rPr lang="en" sz="2000">
                <a:solidFill>
                  <a:srgbClr val="434343"/>
                </a:solidFill>
              </a:rPr>
            </a:br>
            <a:r>
              <a:rPr lang="en" sz="2000">
                <a:solidFill>
                  <a:srgbClr val="434343"/>
                </a:solidFill>
              </a:rPr>
              <a:t>But many have observed the </a:t>
            </a:r>
            <a:r>
              <a:rPr lang="en" sz="2000" b="1">
                <a:solidFill>
                  <a:srgbClr val="990000"/>
                </a:solidFill>
              </a:rPr>
              <a:t>gaps &amp; challenges</a:t>
            </a:r>
            <a:r>
              <a:rPr lang="en" sz="2000">
                <a:solidFill>
                  <a:srgbClr val="434343"/>
                </a:solidFill>
              </a:rPr>
              <a:t> over the years</a:t>
            </a:r>
            <a:endParaRPr sz="2000">
              <a:solidFill>
                <a:srgbClr val="434343"/>
              </a:solidFill>
            </a:endParaRPr>
          </a:p>
          <a:p>
            <a:pPr marL="0" lvl="0" indent="0" algn="ctr" rtl="0">
              <a:lnSpc>
                <a:spcPct val="100000"/>
              </a:lnSpc>
              <a:spcBef>
                <a:spcPts val="1600"/>
              </a:spcBef>
              <a:spcAft>
                <a:spcPts val="0"/>
              </a:spcAft>
              <a:buNone/>
            </a:pPr>
            <a:r>
              <a:rPr lang="en" sz="2000">
                <a:solidFill>
                  <a:srgbClr val="434343"/>
                </a:solidFill>
              </a:rPr>
              <a:t>There is an </a:t>
            </a:r>
            <a:r>
              <a:rPr lang="en" sz="2000" b="1">
                <a:solidFill>
                  <a:srgbClr val="1155CC"/>
                </a:solidFill>
              </a:rPr>
              <a:t>opportunity to rethink</a:t>
            </a:r>
            <a:r>
              <a:rPr lang="en" sz="2000">
                <a:solidFill>
                  <a:srgbClr val="434343"/>
                </a:solidFill>
              </a:rPr>
              <a:t> community investing strategies - </a:t>
            </a:r>
            <a:br>
              <a:rPr lang="en" sz="2000">
                <a:solidFill>
                  <a:srgbClr val="434343"/>
                </a:solidFill>
              </a:rPr>
            </a:br>
            <a:r>
              <a:rPr lang="en" sz="2000">
                <a:solidFill>
                  <a:srgbClr val="434343"/>
                </a:solidFill>
              </a:rPr>
              <a:t>Funding agencies &amp; institutions are looking beyond one-offs</a:t>
            </a:r>
            <a:endParaRPr sz="2000">
              <a:solidFill>
                <a:srgbClr val="434343"/>
              </a:solidFill>
            </a:endParaRPr>
          </a:p>
          <a:p>
            <a:pPr marL="0" lvl="0" indent="0" algn="ctr" rtl="0">
              <a:lnSpc>
                <a:spcPct val="100000"/>
              </a:lnSpc>
              <a:spcBef>
                <a:spcPts val="1600"/>
              </a:spcBef>
              <a:spcAft>
                <a:spcPts val="0"/>
              </a:spcAft>
              <a:buNone/>
            </a:pPr>
            <a:r>
              <a:rPr lang="en" sz="2000">
                <a:solidFill>
                  <a:srgbClr val="434343"/>
                </a:solidFill>
              </a:rPr>
              <a:t>There is a </a:t>
            </a:r>
            <a:r>
              <a:rPr lang="en" sz="2000" b="1">
                <a:solidFill>
                  <a:srgbClr val="1155CC"/>
                </a:solidFill>
              </a:rPr>
              <a:t>narrow window</a:t>
            </a:r>
            <a:r>
              <a:rPr lang="en" sz="2000" b="1">
                <a:solidFill>
                  <a:srgbClr val="434343"/>
                </a:solidFill>
              </a:rPr>
              <a:t> </a:t>
            </a:r>
            <a:r>
              <a:rPr lang="en" sz="2000">
                <a:solidFill>
                  <a:srgbClr val="434343"/>
                </a:solidFill>
              </a:rPr>
              <a:t>to construct &amp; support </a:t>
            </a:r>
            <a:br>
              <a:rPr lang="en" sz="2000">
                <a:solidFill>
                  <a:srgbClr val="434343"/>
                </a:solidFill>
              </a:rPr>
            </a:br>
            <a:r>
              <a:rPr lang="en" sz="2000">
                <a:solidFill>
                  <a:srgbClr val="434343"/>
                </a:solidFill>
              </a:rPr>
              <a:t>a comprehensive framework for </a:t>
            </a:r>
            <a:r>
              <a:rPr lang="en" sz="2000" b="1">
                <a:solidFill>
                  <a:srgbClr val="1155CC"/>
                </a:solidFill>
              </a:rPr>
              <a:t>collective action</a:t>
            </a:r>
            <a:r>
              <a:rPr lang="en" sz="2000">
                <a:solidFill>
                  <a:srgbClr val="434343"/>
                </a:solidFill>
              </a:rPr>
              <a:t> </a:t>
            </a:r>
            <a:br>
              <a:rPr lang="en" sz="2000">
                <a:solidFill>
                  <a:srgbClr val="434343"/>
                </a:solidFill>
              </a:rPr>
            </a:br>
            <a:r>
              <a:rPr lang="en" sz="2000">
                <a:solidFill>
                  <a:srgbClr val="434343"/>
                </a:solidFill>
              </a:rPr>
              <a:t>to impact the broader ecosystem</a:t>
            </a:r>
            <a:r>
              <a:rPr lang="en" sz="2000" b="1">
                <a:solidFill>
                  <a:srgbClr val="434343"/>
                </a:solidFill>
              </a:rPr>
              <a:t> </a:t>
            </a:r>
            <a:r>
              <a:rPr lang="en" sz="2000" b="1">
                <a:solidFill>
                  <a:srgbClr val="1155CC"/>
                </a:solidFill>
              </a:rPr>
              <a:t>at global scale</a:t>
            </a:r>
            <a:endParaRPr sz="2000">
              <a:solidFill>
                <a:srgbClr val="1155CC"/>
              </a:solidFill>
            </a:endParaRPr>
          </a:p>
          <a:p>
            <a:pPr marL="0" lvl="0" indent="0" algn="ctr" rtl="0">
              <a:lnSpc>
                <a:spcPct val="100000"/>
              </a:lnSpc>
              <a:spcBef>
                <a:spcPts val="1600"/>
              </a:spcBef>
              <a:spcAft>
                <a:spcPts val="0"/>
              </a:spcAft>
              <a:buNone/>
            </a:pPr>
            <a:endParaRPr sz="2000">
              <a:solidFill>
                <a:srgbClr val="434343"/>
              </a:solidFill>
            </a:endParaRPr>
          </a:p>
          <a:p>
            <a:pPr marL="0" lvl="0" indent="0" algn="ctr" rtl="0">
              <a:lnSpc>
                <a:spcPct val="100000"/>
              </a:lnSpc>
              <a:spcBef>
                <a:spcPts val="1600"/>
              </a:spcBef>
              <a:spcAft>
                <a:spcPts val="0"/>
              </a:spcAft>
              <a:buNone/>
            </a:pPr>
            <a:endParaRPr sz="2000">
              <a:solidFill>
                <a:srgbClr val="434343"/>
              </a:solidFill>
            </a:endParaRPr>
          </a:p>
          <a:p>
            <a:pPr marL="0" lvl="0" indent="0" algn="ctr" rtl="0">
              <a:lnSpc>
                <a:spcPct val="100000"/>
              </a:lnSpc>
              <a:spcBef>
                <a:spcPts val="1600"/>
              </a:spcBef>
              <a:spcAft>
                <a:spcPts val="0"/>
              </a:spcAft>
              <a:buNone/>
            </a:pPr>
            <a:endParaRPr sz="2400"/>
          </a:p>
          <a:p>
            <a:pPr marL="0" lvl="0" indent="0" algn="ctr" rtl="0">
              <a:spcBef>
                <a:spcPts val="1600"/>
              </a:spcBef>
              <a:spcAft>
                <a:spcPts val="1600"/>
              </a:spcAft>
              <a:buNone/>
            </a:pPr>
            <a:endParaRPr/>
          </a:p>
        </p:txBody>
      </p:sp>
      <p:sp>
        <p:nvSpPr>
          <p:cNvPr id="114" name="Google Shape;114;p27"/>
          <p:cNvSpPr txBox="1">
            <a:spLocks noGrp="1"/>
          </p:cNvSpPr>
          <p:nvPr>
            <p:ph type="body" idx="1"/>
          </p:nvPr>
        </p:nvSpPr>
        <p:spPr>
          <a:xfrm>
            <a:off x="246325" y="304375"/>
            <a:ext cx="8520600" cy="523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b="1"/>
              <a:t>ANSWERING THE CALL TO ACTION</a:t>
            </a:r>
            <a:br>
              <a:rPr lang="en" sz="2400" b="1"/>
            </a:br>
            <a:r>
              <a:rPr lang="en" sz="2000">
                <a:solidFill>
                  <a:srgbClr val="434343"/>
                </a:solidFill>
              </a:rPr>
              <a:t>Open, Community-controlled Infrastructure to Support </a:t>
            </a:r>
            <a:br>
              <a:rPr lang="en" sz="2000">
                <a:solidFill>
                  <a:srgbClr val="434343"/>
                </a:solidFill>
              </a:rPr>
            </a:br>
            <a:r>
              <a:rPr lang="en" sz="2000">
                <a:solidFill>
                  <a:srgbClr val="434343"/>
                </a:solidFill>
              </a:rPr>
              <a:t>Open Access to Knowledge in the Public Interest</a:t>
            </a:r>
            <a:endParaRPr sz="24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8"/>
          <p:cNvSpPr txBox="1">
            <a:spLocks noGrp="1"/>
          </p:cNvSpPr>
          <p:nvPr>
            <p:ph type="body" idx="1"/>
          </p:nvPr>
        </p:nvSpPr>
        <p:spPr>
          <a:xfrm>
            <a:off x="246325" y="1457325"/>
            <a:ext cx="8520600" cy="523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000">
                <a:solidFill>
                  <a:srgbClr val="434343"/>
                </a:solidFill>
              </a:rPr>
              <a:t/>
            </a:r>
            <a:br>
              <a:rPr lang="en" sz="2000">
                <a:solidFill>
                  <a:srgbClr val="434343"/>
                </a:solidFill>
              </a:rPr>
            </a:br>
            <a:endParaRPr sz="2000">
              <a:solidFill>
                <a:srgbClr val="434343"/>
              </a:solidFill>
            </a:endParaRPr>
          </a:p>
          <a:p>
            <a:pPr marL="0" lvl="0" indent="0" algn="ctr" rtl="0">
              <a:lnSpc>
                <a:spcPct val="100000"/>
              </a:lnSpc>
              <a:spcBef>
                <a:spcPts val="1600"/>
              </a:spcBef>
              <a:spcAft>
                <a:spcPts val="0"/>
              </a:spcAft>
              <a:buNone/>
            </a:pPr>
            <a:endParaRPr sz="2000">
              <a:solidFill>
                <a:srgbClr val="434343"/>
              </a:solidFill>
            </a:endParaRPr>
          </a:p>
          <a:p>
            <a:pPr marL="0" lvl="0" indent="0" algn="ctr" rtl="0">
              <a:lnSpc>
                <a:spcPct val="100000"/>
              </a:lnSpc>
              <a:spcBef>
                <a:spcPts val="1600"/>
              </a:spcBef>
              <a:spcAft>
                <a:spcPts val="0"/>
              </a:spcAft>
              <a:buNone/>
            </a:pPr>
            <a:endParaRPr sz="2400"/>
          </a:p>
          <a:p>
            <a:pPr marL="0" lvl="0" indent="0" algn="ctr" rtl="0">
              <a:spcBef>
                <a:spcPts val="1600"/>
              </a:spcBef>
              <a:spcAft>
                <a:spcPts val="1600"/>
              </a:spcAft>
              <a:buNone/>
            </a:pPr>
            <a:endParaRPr/>
          </a:p>
        </p:txBody>
      </p:sp>
      <p:sp>
        <p:nvSpPr>
          <p:cNvPr id="120" name="Google Shape;120;p28"/>
          <p:cNvSpPr txBox="1">
            <a:spLocks noGrp="1"/>
          </p:cNvSpPr>
          <p:nvPr>
            <p:ph type="body" idx="1"/>
          </p:nvPr>
        </p:nvSpPr>
        <p:spPr>
          <a:xfrm>
            <a:off x="246325" y="174075"/>
            <a:ext cx="8520600" cy="523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b="1"/>
              <a:t>NOW IS THE CRUCIAL TIME:</a:t>
            </a:r>
            <a:br>
              <a:rPr lang="en" sz="2400" b="1"/>
            </a:br>
            <a:r>
              <a:rPr lang="en" sz="2400" b="1"/>
              <a:t>STRATEGIC, COLLECTIVE ACTION AT SCALE</a:t>
            </a:r>
            <a:endParaRPr sz="2400" b="1"/>
          </a:p>
        </p:txBody>
      </p:sp>
      <p:sp>
        <p:nvSpPr>
          <p:cNvPr id="121" name="Google Shape;121;p28"/>
          <p:cNvSpPr txBox="1">
            <a:spLocks noGrp="1"/>
          </p:cNvSpPr>
          <p:nvPr>
            <p:ph type="body" idx="1"/>
          </p:nvPr>
        </p:nvSpPr>
        <p:spPr>
          <a:xfrm>
            <a:off x="246325" y="1159175"/>
            <a:ext cx="8520600" cy="523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000">
                <a:solidFill>
                  <a:srgbClr val="434343"/>
                </a:solidFill>
              </a:rPr>
              <a:t>A different model, based in different thinking </a:t>
            </a:r>
            <a:endParaRPr sz="2000">
              <a:solidFill>
                <a:srgbClr val="434343"/>
              </a:solidFill>
            </a:endParaRPr>
          </a:p>
          <a:p>
            <a:pPr marL="0" lvl="0" indent="0" algn="ctr" rtl="0">
              <a:lnSpc>
                <a:spcPct val="100000"/>
              </a:lnSpc>
              <a:spcBef>
                <a:spcPts val="1600"/>
              </a:spcBef>
              <a:spcAft>
                <a:spcPts val="0"/>
              </a:spcAft>
              <a:buNone/>
            </a:pPr>
            <a:r>
              <a:rPr lang="en" sz="2000" b="1">
                <a:solidFill>
                  <a:srgbClr val="1155CC"/>
                </a:solidFill>
              </a:rPr>
              <a:t>Embracing a global consciousness:</a:t>
            </a:r>
            <a:r>
              <a:rPr lang="en" sz="2000">
                <a:solidFill>
                  <a:srgbClr val="434343"/>
                </a:solidFill>
              </a:rPr>
              <a:t/>
            </a:r>
            <a:br>
              <a:rPr lang="en" sz="2000">
                <a:solidFill>
                  <a:srgbClr val="434343"/>
                </a:solidFill>
              </a:rPr>
            </a:br>
            <a:r>
              <a:rPr lang="en" sz="2000">
                <a:solidFill>
                  <a:srgbClr val="434343"/>
                </a:solidFill>
              </a:rPr>
              <a:t>A structured “network of communities and alliances”</a:t>
            </a:r>
            <a:br>
              <a:rPr lang="en" sz="2000">
                <a:solidFill>
                  <a:srgbClr val="434343"/>
                </a:solidFill>
              </a:rPr>
            </a:br>
            <a:r>
              <a:rPr lang="en" sz="2000">
                <a:solidFill>
                  <a:srgbClr val="434343"/>
                </a:solidFill>
              </a:rPr>
              <a:t>(Align towards interdependence)</a:t>
            </a:r>
            <a:endParaRPr sz="2000">
              <a:solidFill>
                <a:srgbClr val="434343"/>
              </a:solidFill>
            </a:endParaRPr>
          </a:p>
          <a:p>
            <a:pPr marL="0" lvl="0" indent="0" algn="ctr" rtl="0">
              <a:lnSpc>
                <a:spcPct val="100000"/>
              </a:lnSpc>
              <a:spcBef>
                <a:spcPts val="1600"/>
              </a:spcBef>
              <a:spcAft>
                <a:spcPts val="0"/>
              </a:spcAft>
              <a:buNone/>
            </a:pPr>
            <a:r>
              <a:rPr lang="en" sz="2000" b="1">
                <a:solidFill>
                  <a:srgbClr val="1155CC"/>
                </a:solidFill>
              </a:rPr>
              <a:t>Enabling a coherence approach:</a:t>
            </a:r>
            <a:r>
              <a:rPr lang="en" sz="2000">
                <a:solidFill>
                  <a:srgbClr val="434343"/>
                </a:solidFill>
              </a:rPr>
              <a:t/>
            </a:r>
            <a:br>
              <a:rPr lang="en" sz="2000">
                <a:solidFill>
                  <a:srgbClr val="434343"/>
                </a:solidFill>
              </a:rPr>
            </a:br>
            <a:r>
              <a:rPr lang="en" sz="2000">
                <a:solidFill>
                  <a:srgbClr val="434343"/>
                </a:solidFill>
              </a:rPr>
              <a:t>Structural elements to ensure interoperability &amp; integration</a:t>
            </a:r>
            <a:br>
              <a:rPr lang="en" sz="2000">
                <a:solidFill>
                  <a:srgbClr val="434343"/>
                </a:solidFill>
              </a:rPr>
            </a:br>
            <a:r>
              <a:rPr lang="en" sz="2000">
                <a:solidFill>
                  <a:srgbClr val="434343"/>
                </a:solidFill>
              </a:rPr>
              <a:t>(Relate the parts to the whole)</a:t>
            </a:r>
            <a:endParaRPr sz="2000">
              <a:solidFill>
                <a:srgbClr val="434343"/>
              </a:solidFill>
            </a:endParaRPr>
          </a:p>
          <a:p>
            <a:pPr marL="0" lvl="0" indent="0" algn="ctr" rtl="0">
              <a:lnSpc>
                <a:spcPct val="100000"/>
              </a:lnSpc>
              <a:spcBef>
                <a:spcPts val="1600"/>
              </a:spcBef>
              <a:spcAft>
                <a:spcPts val="0"/>
              </a:spcAft>
              <a:buNone/>
            </a:pPr>
            <a:r>
              <a:rPr lang="en" sz="2000" b="1">
                <a:solidFill>
                  <a:srgbClr val="1155CC"/>
                </a:solidFill>
              </a:rPr>
              <a:t>Enacting sustainable fiscal stewardship:</a:t>
            </a:r>
            <a:r>
              <a:rPr lang="en" sz="2000">
                <a:solidFill>
                  <a:srgbClr val="434343"/>
                </a:solidFill>
              </a:rPr>
              <a:t/>
            </a:r>
            <a:br>
              <a:rPr lang="en" sz="2000">
                <a:solidFill>
                  <a:srgbClr val="434343"/>
                </a:solidFill>
              </a:rPr>
            </a:br>
            <a:r>
              <a:rPr lang="en" sz="2000">
                <a:solidFill>
                  <a:srgbClr val="434343"/>
                </a:solidFill>
              </a:rPr>
              <a:t>Reinvesting &amp; being responsible with limited resources </a:t>
            </a:r>
            <a:br>
              <a:rPr lang="en" sz="2000">
                <a:solidFill>
                  <a:srgbClr val="434343"/>
                </a:solidFill>
              </a:rPr>
            </a:br>
            <a:r>
              <a:rPr lang="en" sz="2000">
                <a:solidFill>
                  <a:srgbClr val="434343"/>
                </a:solidFill>
              </a:rPr>
              <a:t>(Pool the risk &amp; manage investment)</a:t>
            </a:r>
            <a:endParaRPr sz="2000">
              <a:solidFill>
                <a:srgbClr val="434343"/>
              </a:solidFill>
            </a:endParaRPr>
          </a:p>
          <a:p>
            <a:pPr marL="0" lvl="0" indent="0" algn="ctr" rtl="0">
              <a:lnSpc>
                <a:spcPct val="100000"/>
              </a:lnSpc>
              <a:spcBef>
                <a:spcPts val="1600"/>
              </a:spcBef>
              <a:spcAft>
                <a:spcPts val="0"/>
              </a:spcAft>
              <a:buNone/>
            </a:pPr>
            <a:endParaRPr sz="2000">
              <a:solidFill>
                <a:srgbClr val="434343"/>
              </a:solidFill>
            </a:endParaRPr>
          </a:p>
          <a:p>
            <a:pPr marL="0" lvl="0" indent="0" algn="ctr" rtl="0">
              <a:lnSpc>
                <a:spcPct val="100000"/>
              </a:lnSpc>
              <a:spcBef>
                <a:spcPts val="1600"/>
              </a:spcBef>
              <a:spcAft>
                <a:spcPts val="0"/>
              </a:spcAft>
              <a:buNone/>
            </a:pPr>
            <a:endParaRPr sz="2000">
              <a:solidFill>
                <a:srgbClr val="434343"/>
              </a:solidFill>
            </a:endParaRPr>
          </a:p>
          <a:p>
            <a:pPr marL="0" lvl="0" indent="0" algn="ctr" rtl="0">
              <a:lnSpc>
                <a:spcPct val="100000"/>
              </a:lnSpc>
              <a:spcBef>
                <a:spcPts val="1600"/>
              </a:spcBef>
              <a:spcAft>
                <a:spcPts val="0"/>
              </a:spcAft>
              <a:buNone/>
            </a:pPr>
            <a:endParaRPr sz="2400"/>
          </a:p>
          <a:p>
            <a:pPr marL="0" lvl="0" indent="0" algn="ctr" rtl="0">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9"/>
          <p:cNvSpPr txBox="1">
            <a:spLocks noGrp="1"/>
          </p:cNvSpPr>
          <p:nvPr>
            <p:ph type="ctrTitle"/>
          </p:nvPr>
        </p:nvSpPr>
        <p:spPr>
          <a:xfrm>
            <a:off x="311708" y="14141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solidFill>
                  <a:srgbClr val="434343"/>
                </a:solidFill>
              </a:rPr>
              <a:t>Mapping Scholarly Communication Infrastructure</a:t>
            </a:r>
            <a:endParaRPr b="1">
              <a:solidFill>
                <a:srgbClr val="434343"/>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ypothesis">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3433</Words>
  <Application>Microsoft Office PowerPoint</Application>
  <PresentationFormat>On-screen Show (16:9)</PresentationFormat>
  <Paragraphs>314</Paragraphs>
  <Slides>30</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Source Sans Pro</vt:lpstr>
      <vt:lpstr>Verdana</vt:lpstr>
      <vt:lpstr>Source Serif Pro</vt:lpstr>
      <vt:lpstr>Calibri</vt:lpstr>
      <vt:lpstr>Arial</vt:lpstr>
      <vt:lpstr>Helvetica Neue</vt:lpstr>
      <vt:lpstr>Simple Light</vt:lpstr>
      <vt:lpstr>Hypothesis</vt:lpstr>
      <vt:lpstr>Towards Coherence through  Collective Action:  Laying the Foundation for Sustainable, Open Infrastructure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Mapping Scholarly Communication Infrastructure</vt:lpstr>
      <vt:lpstr>CONTEXT: Mapping Scholarly  Communication Infrastructure </vt:lpstr>
      <vt:lpstr>Foundations for the Census</vt:lpstr>
      <vt:lpstr>Census, early data visualizations</vt:lpstr>
      <vt:lpstr>Example data</vt:lpstr>
      <vt:lpstr>Example data</vt:lpstr>
      <vt:lpstr>What the Census can tell us</vt:lpstr>
      <vt:lpstr>Invest in Open Infrastructure (IOI)</vt:lpstr>
      <vt:lpstr>CONTEXT: Global Organizations &amp; Funders</vt:lpstr>
      <vt:lpstr>INVEST IN OPEN INFRASTRUCTURE (IOI)</vt:lpstr>
      <vt:lpstr>IOI - Desired End State</vt:lpstr>
      <vt:lpstr>IOI: Who are we?</vt:lpstr>
      <vt:lpstr>Open Platform Initiative </vt:lpstr>
      <vt:lpstr>CONTEXT: Research Institutions</vt:lpstr>
      <vt:lpstr>PowerPoint Presentation</vt:lpstr>
      <vt:lpstr>OPEN PLATFORM INITIATIVE  </vt:lpstr>
      <vt:lpstr>Open Platform - Desired Future Condition</vt:lpstr>
      <vt:lpstr>PowerPoint Presentation</vt:lpstr>
      <vt:lpstr>Open Platform Initiative: Who are we?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Coherence through  Collective Action:  Laying the Foundation for Sustainable, Open Infrastructure</dc:title>
  <dc:creator>Hannah Ballard</dc:creator>
  <cp:lastModifiedBy>Hannah Ballard</cp:lastModifiedBy>
  <cp:revision>1</cp:revision>
  <dcterms:modified xsi:type="dcterms:W3CDTF">2019-04-19T19:44:08Z</dcterms:modified>
</cp:coreProperties>
</file>