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6" r:id="rId1"/>
    <p:sldMasterId id="2147483667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1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9525"/>
            <a:ext cx="9144000" cy="21177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ACB"/>
              </a:buClr>
              <a:buFont typeface="Cambria"/>
              <a:buNone/>
              <a:defRPr sz="3200" b="1" i="0" u="none" strike="noStrike" cap="none">
                <a:solidFill>
                  <a:srgbClr val="1CAACB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3200" b="1" i="0" u="none" strike="noStrike" cap="none">
                <a:solidFill>
                  <a:schemeClr val="lt2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Shape 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38750" y="6362700"/>
            <a:ext cx="1059000" cy="3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mbria"/>
              <a:buNone/>
              <a:defRPr sz="3200" b="1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54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fld id="{00000000-1234-1234-1234-123412341234}" type="slidenum">
              <a:rPr lang="en"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1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hape 6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9525"/>
            <a:ext cx="9144000" cy="21177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28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fld id="{00000000-1234-1234-1234-123412341234}" type="slidenum">
              <a:rPr lang="en"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1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0" y="0"/>
            <a:ext cx="9144000" cy="1447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540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540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fld id="{00000000-1234-1234-1234-123412341234}" type="slidenum">
              <a:rPr lang="en"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1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54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54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fld id="{00000000-1234-1234-1234-123412341234}" type="slidenum">
              <a:rPr lang="en"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1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20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fld id="{00000000-1234-1234-1234-123412341234}" type="slidenum">
              <a:rPr lang="en"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" sz="11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Font typeface="Cambria"/>
              <a:buNone/>
              <a:defRPr sz="3200" b="1" i="0" u="none" strike="noStrike" cap="none">
                <a:solidFill>
                  <a:srgbClr val="007DC3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pyright.gov/circs/circ01.pdf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www.creativecommons.org" TargetMode="External"/><Relationship Id="rId6" Type="http://schemas.openxmlformats.org/officeDocument/2006/relationships/hyperlink" Target="https://creativecommons.org/" TargetMode="External"/><Relationship Id="rId7" Type="http://schemas.openxmlformats.org/officeDocument/2006/relationships/hyperlink" Target="https://www.natcom.org/fair_use.aspx" TargetMode="External"/><Relationship Id="rId8" Type="http://schemas.openxmlformats.org/officeDocument/2006/relationships/hyperlink" Target="http://www.collegeart.org/fair-use/" TargetMode="External"/><Relationship Id="rId9" Type="http://schemas.openxmlformats.org/officeDocument/2006/relationships/hyperlink" Target="http://copyright.cornell.edu/policies/docs/Fair_Use_Checklist.pdf" TargetMode="External"/><Relationship Id="rId10" Type="http://schemas.openxmlformats.org/officeDocument/2006/relationships/image" Target="../media/image4.png"/><Relationship Id="rId11" Type="http://schemas.openxmlformats.org/officeDocument/2006/relationships/hyperlink" Target="https://educopia.org/research/etdplus" TargetMode="Externa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445477" y="3415532"/>
            <a:ext cx="2590800" cy="2209500"/>
          </a:xfrm>
          <a:prstGeom prst="rect">
            <a:avLst/>
          </a:prstGeom>
          <a:solidFill>
            <a:schemeClr val="accent3">
              <a:alpha val="15290"/>
            </a:schemeClr>
          </a:solidFill>
          <a:ln w="9525" cap="flat" cmpd="sng">
            <a:solidFill>
              <a:srgbClr val="005A9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7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SzPct val="25000"/>
              <a:buFont typeface="Cambria"/>
              <a:buNone/>
            </a:pPr>
            <a:r>
              <a:rPr lang="en" sz="4400" b="1" i="0" u="none" strike="noStrike" cap="none" dirty="0">
                <a:solidFill>
                  <a:srgbClr val="007DC3"/>
                </a:solidFill>
                <a:latin typeface="Cambria" charset="0"/>
                <a:ea typeface="Cambria" charset="0"/>
                <a:cs typeface="Cambria" charset="0"/>
                <a:sym typeface="Cambria"/>
              </a:rPr>
              <a:t>Copyright</a:t>
            </a:r>
            <a:r>
              <a:rPr lang="en" sz="4400" b="1" i="0" u="none" strike="noStrike" cap="none" dirty="0">
                <a:solidFill>
                  <a:srgbClr val="007DC3"/>
                </a:solidFill>
                <a:latin typeface="Cambria" charset="0"/>
                <a:ea typeface="Cambria" charset="0"/>
                <a:cs typeface="Cambria" charset="0"/>
                <a:sym typeface="Lato"/>
              </a:rPr>
              <a:t> 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46364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1" i="0" u="none" strike="noStrike" cap="none" dirty="0">
                <a:solidFill>
                  <a:srgbClr val="007DC3"/>
                </a:solidFill>
                <a:latin typeface="Calibri"/>
                <a:ea typeface="Calibri"/>
                <a:cs typeface="Calibri"/>
                <a:sym typeface="Calibri"/>
              </a:rPr>
              <a:t>US Copyright </a:t>
            </a: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a legal tool authors and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creators use to signal what other people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 – or cannot – do with their works.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0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1" i="0" u="none" strike="noStrike" cap="none" dirty="0">
                <a:solidFill>
                  <a:srgbClr val="007DC3"/>
                </a:solidFill>
                <a:latin typeface="Calibri"/>
                <a:ea typeface="Calibri"/>
                <a:cs typeface="Calibri"/>
                <a:sym typeface="Calibri"/>
              </a:rPr>
              <a:t>Public Domain: </a:t>
            </a: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Works are in the public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domain once a defined period of copyright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protection has lapsed, at which point they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 no longer governed by copyright and can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 freely used by anyone.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000" b="0" i="0" u="none" strike="noStrike" cap="none" dirty="0" smtClean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000" b="0" i="0" u="none" strike="noStrike" cap="none" dirty="0" smtClean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are using a work that is within copyright,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meets certain “fair use” criteria, courts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 found that no formal permission is needed.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criteria that are taken into account include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purpose (e.g., educational and research uses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favor fair use while commercial uses do not); the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(e.g., factual or nonfiction-based information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 favor fair use; highly creative work likely will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not); the amount (e.g., small quantities vs. 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significant portion of the original work); and the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 (e.g., no negative impact on the copyright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9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holder). </a:t>
            </a:r>
            <a:r>
              <a:rPr lang="en" sz="1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</a:t>
            </a:r>
            <a:r>
              <a:rPr lang="en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copyright.gov/circs/circ01.pdf</a:t>
            </a:r>
            <a:r>
              <a:rPr lang="en-US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" sz="1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0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0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Giving credit is no substitute for asking permission!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1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1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1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1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1" i="0" u="none" strike="noStrike" cap="none" dirty="0">
              <a:solidFill>
                <a:srgbClr val="007DC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endParaRPr sz="10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Shape 104" descr="cc.lar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5475" y="3821224"/>
            <a:ext cx="1497900" cy="149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>
            <a:hlinkClick r:id="rId5"/>
          </p:cNvPr>
          <p:cNvSpPr/>
          <p:nvPr/>
        </p:nvSpPr>
        <p:spPr>
          <a:xfrm>
            <a:off x="3429000" y="1463640"/>
            <a:ext cx="2730600" cy="1371600"/>
          </a:xfrm>
          <a:prstGeom prst="rect">
            <a:avLst/>
          </a:prstGeom>
          <a:solidFill>
            <a:schemeClr val="accent3">
              <a:alpha val="15290"/>
            </a:schemeClr>
          </a:solidFill>
          <a:ln w="9525" cap="flat" cmpd="sng">
            <a:solidFill>
              <a:srgbClr val="005A9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1" i="0" u="none" strike="noStrike" cap="none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Creative Commons  (recommended)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-CC0: a waiver (no license)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-CC-BY: attribution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-CC-BY-ND attribution, no derivatives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-CC-BY-NC: attribution, non-commercial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-CC-BY-SA: attribution, share alike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More:</a:t>
            </a:r>
            <a:r>
              <a:rPr lang="en" sz="10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https://creativecommons.org</a:t>
            </a:r>
            <a:r>
              <a:rPr lang="en" sz="1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/</a:t>
            </a:r>
            <a:r>
              <a:rPr lang="en-US" sz="1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" sz="1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6616700" y="1387440"/>
            <a:ext cx="2070000" cy="221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DC3"/>
              </a:buClr>
              <a:buSzPct val="25000"/>
              <a:buFont typeface="Calibri"/>
              <a:buNone/>
            </a:pPr>
            <a:r>
              <a:rPr lang="en" sz="1000" b="1" i="0" u="none" strike="noStrike" cap="none" dirty="0">
                <a:solidFill>
                  <a:srgbClr val="007DC3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NCA “Best Practices in Fair Use in Scholarly Research” </a:t>
            </a:r>
            <a:r>
              <a:rPr lang="en" sz="1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https://</a:t>
            </a:r>
            <a:r>
              <a:rPr lang="en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www.natcom.org/fair_use.aspx</a:t>
            </a:r>
            <a:r>
              <a:rPr lang="en-US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 </a:t>
            </a:r>
            <a:endParaRPr lang="en" sz="1000" b="0" i="0" u="sng" strike="noStrike" cap="none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  <a:hlinkClick r:id="rId7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CAA “Code of Best Practices in Fair Use for the Visual Arts” </a:t>
            </a:r>
            <a:r>
              <a:rPr lang="en" sz="1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http://</a:t>
            </a:r>
            <a:r>
              <a:rPr lang="en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www.collegeart.org/pdf/fair-use/best-practices-fair-use-visual-arts.pdf</a:t>
            </a:r>
            <a:r>
              <a:rPr lang="en-US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 </a:t>
            </a:r>
            <a:r>
              <a:rPr lang="en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 </a:t>
            </a:r>
            <a:endParaRPr lang="en" sz="1000" b="0" i="0" u="sng" strike="noStrike" cap="none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  <a:hlinkClick r:id="rId8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Cornell University “Fair Use Checklist” </a:t>
            </a:r>
            <a:r>
              <a:rPr lang="en" sz="1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9"/>
              </a:rPr>
              <a:t>http://</a:t>
            </a:r>
            <a:r>
              <a:rPr lang="en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9"/>
              </a:rPr>
              <a:t>copyright.cornell.edu/policies/docs/Fair_Use_Checklist.pdf</a:t>
            </a:r>
            <a:r>
              <a:rPr lang="en-US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" sz="1000" b="0" i="0" u="sng" strike="noStrike" cap="none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3417725" y="2946840"/>
            <a:ext cx="3122700" cy="3334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can copyright protect?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literary works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musical works, including accompanying words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dramatic works, including accompanying music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pantomimes and choreographic works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pictorial, graphic, and sculptural works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motion pictures and other audiovisual works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sound recordings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mbria"/>
              <a:buAutoNum type="arabicPeriod"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architectural works</a:t>
            </a:r>
          </a:p>
          <a:p>
            <a:pPr marL="228600" marR="0" lvl="0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Font typeface="Cambria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Noto Sans Symbols"/>
              <a:buNone/>
            </a:pPr>
            <a:r>
              <a:rPr lang="en" sz="1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about my copyright?</a:t>
            </a:r>
          </a:p>
          <a:p>
            <a:pPr marL="0" marR="0" lvl="0" indent="0" algn="l" rtl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lang="en"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Copyright for a work you author automatically belongs to you. </a:t>
            </a:r>
            <a:r>
              <a:rPr lang="en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However, copyright may not extend to research outputs you produce as part of your thesis or dissertation. For example, data is only thinly protected by copyright; specifically designating a CC license to accompany datasets (e.g., CC0) is a good approach for simultaneously sharing and protecting these outputs.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28950" y="6239921"/>
            <a:ext cx="1585500" cy="5889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147179" y="6327071"/>
            <a:ext cx="3177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1"/>
              </a:rPr>
              <a:t>https://educopia.org/research/etdplus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543019"/>
      </a:dk2>
      <a:lt2>
        <a:srgbClr val="318AC7"/>
      </a:lt2>
      <a:accent1>
        <a:srgbClr val="239F92"/>
      </a:accent1>
      <a:accent2>
        <a:srgbClr val="BA5915"/>
      </a:accent2>
      <a:accent3>
        <a:srgbClr val="009F94"/>
      </a:accent3>
      <a:accent4>
        <a:srgbClr val="7F7F7F"/>
      </a:accent4>
      <a:accent5>
        <a:srgbClr val="A5A5A5"/>
      </a:accent5>
      <a:accent6>
        <a:srgbClr val="BFBFBF"/>
      </a:accent6>
      <a:hlink>
        <a:srgbClr val="1F86D8"/>
      </a:hlink>
      <a:folHlink>
        <a:srgbClr val="F2F2F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Macintosh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Cambria</vt:lpstr>
      <vt:lpstr>Noto Sans Symbols</vt:lpstr>
      <vt:lpstr>Arial</vt:lpstr>
      <vt:lpstr>Lato</vt:lpstr>
      <vt:lpstr>Calibri</vt:lpstr>
      <vt:lpstr>Simple Light</vt:lpstr>
      <vt:lpstr>Office Theme</vt:lpstr>
      <vt:lpstr>Copyright 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Copyright </dc:title>
  <cp:lastModifiedBy>Microsoft Office User</cp:lastModifiedBy>
  <cp:revision>1</cp:revision>
  <dcterms:modified xsi:type="dcterms:W3CDTF">2017-11-28T16:49:28Z</dcterms:modified>
</cp:coreProperties>
</file>