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525"/>
            <a:ext cx="9144000" cy="21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38750" y="6362700"/>
            <a:ext cx="10590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mbria"/>
              <a:buNone/>
              <a:defRPr sz="32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9525"/>
            <a:ext cx="9144000" cy="21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28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20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Font typeface="Cambria"/>
              <a:buNone/>
              <a:defRPr sz="3200" b="1" i="0" u="none" strike="noStrike" cap="none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preserve.com/tools/fixity/" TargetMode="External"/><Relationship Id="rId4" Type="http://schemas.openxmlformats.org/officeDocument/2006/relationships/hyperlink" Target="http://www.techrepublic.com/article/world-backup-day-best-practices-to-backup-your-data/" TargetMode="External"/><Relationship Id="rId5" Type="http://schemas.openxmlformats.org/officeDocument/2006/relationships/hyperlink" Target="http://www.nationalarchives.gov.uk/documents/archives/cloud-storage-guidance.pdf" TargetMode="External"/><Relationship Id="rId6" Type="http://schemas.openxmlformats.org/officeDocument/2006/relationships/hyperlink" Target="http://digitalpreservation.gov/personalarchiv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hyperlink" Target="https://educopia.org/research/etdplus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C3"/>
              </a:buClr>
              <a:buSzPct val="25000"/>
              <a:buFont typeface="Cambria"/>
              <a:buNone/>
            </a:pPr>
            <a:r>
              <a:rPr lang="en" sz="4000" b="1" i="0" u="none" strike="noStrike" cap="none" dirty="0">
                <a:solidFill>
                  <a:srgbClr val="007DC3"/>
                </a:solidFill>
                <a:latin typeface="Cambria"/>
                <a:ea typeface="Cambria"/>
                <a:cs typeface="Cambria"/>
                <a:sym typeface="Cambria"/>
              </a:rPr>
              <a:t>Storage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Back-up: </a:t>
            </a: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copy of your digital content,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ideally stored in a different location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the original, usually made to 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 data loss.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Preservation: </a:t>
            </a: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“series of managed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activities necessary to ensure continued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to digital materials for as long as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necessary”. </a:t>
            </a:r>
            <a:r>
              <a:rPr lang="en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–Digital Preservation Coalition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and how you choose to store 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research materials and writings 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determine how long they survive.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mitigate against loss, make your 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own back-ups on a regular, formalized </a:t>
            </a:r>
            <a:b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schedule (e.g. daily or weekly).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Threats to storage environments: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disaster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Human error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Human malice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Drive failure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Format obsolescence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Media obsolescence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Bit rot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Business failure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8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Software or hardware error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17202" y="2895600"/>
            <a:ext cx="2362200" cy="1028700"/>
          </a:xfrm>
          <a:prstGeom prst="rect">
            <a:avLst/>
          </a:prstGeom>
          <a:solidFill>
            <a:schemeClr val="accent3">
              <a:alpha val="15290"/>
            </a:schemeClr>
          </a:solidFill>
          <a:ln w="9525" cap="flat" cmpd="sng">
            <a:solidFill>
              <a:srgbClr val="005A9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6096000" y="1447800"/>
            <a:ext cx="2819400" cy="409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1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dvanced recommendations: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Produce and maintain an inventory of all of your content, documenting file names, sizes, locations, and types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and regularly check “checksums” or </a:t>
            </a:r>
            <a:b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signatures for your most important </a:t>
            </a:r>
            <a:b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files. Checksums can be generated </a:t>
            </a:r>
            <a:b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several open source tools and utilities and </a:t>
            </a:r>
            <a:b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can be stored in your inventory.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 your content to ensure missing, moved, and renamed files are automatically brought to your attention. A tool like “</a:t>
            </a:r>
            <a:r>
              <a:rPr lang="en" sz="1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Fixity</a:t>
            </a: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can scan specified folders or directories on a regular basis and report changes to you via email.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“back-up” advice, see Jesus Vigo,</a:t>
            </a:r>
            <a:b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Best Practices to Back up Your </a:t>
            </a:r>
            <a:r>
              <a:rPr lang="en" sz="1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Data</a:t>
            </a:r>
            <a:r>
              <a:rPr lang="en-US" sz="1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endParaRPr lang="en" sz="10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more on cloud-based backups, please see Charles </a:t>
            </a:r>
            <a:r>
              <a:rPr lang="en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Beagrie</a:t>
            </a: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Ltd. </a:t>
            </a:r>
            <a:r>
              <a:rPr lang="en" sz="1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How Cloud Storage can address the need of public archives in the UK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general information, see also </a:t>
            </a:r>
            <a:r>
              <a:rPr lang="en" sz="1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Personal Digital Archiving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7">
            <a:alphaModFix/>
          </a:blip>
          <a:srcRect l="960" t="40262" r="-959" b="44558"/>
          <a:stretch/>
        </p:blipFill>
        <p:spPr>
          <a:xfrm>
            <a:off x="6248400" y="5486400"/>
            <a:ext cx="2590800" cy="5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6057900" y="1381125"/>
            <a:ext cx="2743200" cy="2514600"/>
          </a:xfrm>
          <a:prstGeom prst="rect">
            <a:avLst/>
          </a:prstGeom>
          <a:solidFill>
            <a:schemeClr val="accent3">
              <a:alpha val="15290"/>
            </a:schemeClr>
          </a:solidFill>
          <a:ln w="9525" cap="flat" cmpd="sng">
            <a:solidFill>
              <a:srgbClr val="005A9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3048000" y="1381125"/>
            <a:ext cx="2819400" cy="449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recommendations: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at least one local (i.e., non-cloud-based) copy of your content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at least three separate complete copies of your research content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at least one copy in a different geographic location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a history of changes in at least one location (e.g., using a “Time Capsule” software package to automatically back up your content without deleting older copies)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 in a text file how, when, and where you store and back up your materials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Systematize your folder- and file-name conventions using human-identifiable information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naming conventions to mark versions of files, e.g., using consecutive numbers to track a file through all edits and revisions that take place to it. (e.g., filename-v12.txt)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sure your filenames are followed by the correct file extension (e.g., .txt, .csv)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Avoid using special characters in all file and folder names (e.g., \?:*?&lt;&gt;{}[]&amp;$,;.!)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 the formats you are managing and the potential sustainability issues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mbria"/>
              <a:buAutoNum type="arabicPeriod"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 a copy of your research files in non proprietary formats, so that you don’t need a software license to render and use them.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950" y="6239921"/>
            <a:ext cx="1585500" cy="5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778826" y="6329548"/>
            <a:ext cx="3289465" cy="30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https://educopia.org/research/etdplus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43019"/>
      </a:dk2>
      <a:lt2>
        <a:srgbClr val="00A9CC"/>
      </a:lt2>
      <a:accent1>
        <a:srgbClr val="007DC3"/>
      </a:accent1>
      <a:accent2>
        <a:srgbClr val="BA5915"/>
      </a:accent2>
      <a:accent3>
        <a:srgbClr val="009F94"/>
      </a:accent3>
      <a:accent4>
        <a:srgbClr val="7F7F7F"/>
      </a:accent4>
      <a:accent5>
        <a:srgbClr val="A5A5A5"/>
      </a:accent5>
      <a:accent6>
        <a:srgbClr val="BFBFBF"/>
      </a:accent6>
      <a:hlink>
        <a:srgbClr val="1F86D8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On-screen Show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Cambria</vt:lpstr>
      <vt:lpstr>Noto Sans Symbols</vt:lpstr>
      <vt:lpstr>Arial</vt:lpstr>
      <vt:lpstr>Simple Light</vt:lpstr>
      <vt:lpstr>Office Theme</vt:lpstr>
      <vt:lpstr>Storage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</dc:title>
  <cp:lastModifiedBy>Microsoft Office User</cp:lastModifiedBy>
  <cp:revision>2</cp:revision>
  <dcterms:modified xsi:type="dcterms:W3CDTF">2017-11-28T16:31:26Z</dcterms:modified>
</cp:coreProperties>
</file>